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38"/>
  </p:notesMasterIdLst>
  <p:sldIdLst>
    <p:sldId id="256" r:id="rId2"/>
    <p:sldId id="257" r:id="rId3"/>
    <p:sldId id="259" r:id="rId4"/>
    <p:sldId id="260" r:id="rId5"/>
    <p:sldId id="297" r:id="rId6"/>
    <p:sldId id="261" r:id="rId7"/>
    <p:sldId id="311" r:id="rId8"/>
    <p:sldId id="284" r:id="rId9"/>
    <p:sldId id="295" r:id="rId10"/>
    <p:sldId id="296" r:id="rId11"/>
    <p:sldId id="298" r:id="rId12"/>
    <p:sldId id="290" r:id="rId13"/>
    <p:sldId id="299" r:id="rId14"/>
    <p:sldId id="327" r:id="rId15"/>
    <p:sldId id="301" r:id="rId16"/>
    <p:sldId id="300" r:id="rId17"/>
    <p:sldId id="303" r:id="rId18"/>
    <p:sldId id="324" r:id="rId19"/>
    <p:sldId id="325" r:id="rId20"/>
    <p:sldId id="326" r:id="rId21"/>
    <p:sldId id="304" r:id="rId22"/>
    <p:sldId id="305" r:id="rId23"/>
    <p:sldId id="306" r:id="rId24"/>
    <p:sldId id="307" r:id="rId25"/>
    <p:sldId id="308" r:id="rId26"/>
    <p:sldId id="328" r:id="rId27"/>
    <p:sldId id="316" r:id="rId28"/>
    <p:sldId id="313" r:id="rId29"/>
    <p:sldId id="323" r:id="rId30"/>
    <p:sldId id="317" r:id="rId31"/>
    <p:sldId id="309" r:id="rId32"/>
    <p:sldId id="310" r:id="rId33"/>
    <p:sldId id="322" r:id="rId34"/>
    <p:sldId id="319" r:id="rId35"/>
    <p:sldId id="315" r:id="rId36"/>
    <p:sldId id="28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63" autoAdjust="0"/>
    <p:restoredTop sz="94411" autoAdjust="0"/>
  </p:normalViewPr>
  <p:slideViewPr>
    <p:cSldViewPr snapToGrid="0">
      <p:cViewPr varScale="1">
        <p:scale>
          <a:sx n="78" d="100"/>
          <a:sy n="78" d="100"/>
        </p:scale>
        <p:origin x="57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B2513F-10D7-43B8-BD18-F250194E00F7}" type="datetimeFigureOut">
              <a:rPr lang="en-US" smtClean="0"/>
              <a:t>7/21/2024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E027D8-EDF7-4F60-B1D9-953B6983C2D8}" type="slidenum">
              <a:rPr lang="en-US" smtClean="0"/>
              <a:t>‹#›</a:t>
            </a:fld>
            <a:endParaRPr lang="en-US"/>
          </a:p>
        </p:txBody>
      </p:sp>
    </p:spTree>
    <p:extLst>
      <p:ext uri="{BB962C8B-B14F-4D97-AF65-F5344CB8AC3E}">
        <p14:creationId xmlns:p14="http://schemas.microsoft.com/office/powerpoint/2010/main" val="1330621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E027D8-EDF7-4F60-B1D9-953B6983C2D8}" type="slidenum">
              <a:rPr lang="en-US" smtClean="0"/>
              <a:t>1</a:t>
            </a:fld>
            <a:endParaRPr lang="en-US"/>
          </a:p>
        </p:txBody>
      </p:sp>
    </p:spTree>
    <p:extLst>
      <p:ext uri="{BB962C8B-B14F-4D97-AF65-F5344CB8AC3E}">
        <p14:creationId xmlns:p14="http://schemas.microsoft.com/office/powerpoint/2010/main" val="159653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E027D8-EDF7-4F60-B1D9-953B6983C2D8}" type="slidenum">
              <a:rPr lang="en-US" smtClean="0"/>
              <a:t>18</a:t>
            </a:fld>
            <a:endParaRPr lang="en-US"/>
          </a:p>
        </p:txBody>
      </p:sp>
    </p:spTree>
    <p:extLst>
      <p:ext uri="{BB962C8B-B14F-4D97-AF65-F5344CB8AC3E}">
        <p14:creationId xmlns:p14="http://schemas.microsoft.com/office/powerpoint/2010/main" val="1494647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Self-attention is a core idea introduced in the "Attention is All You Need" paper.</a:t>
            </a:r>
          </a:p>
          <a:p>
            <a:r>
              <a:rPr lang="en-US" sz="1200" kern="1200" dirty="0" smtClean="0">
                <a:solidFill>
                  <a:schemeClr val="tx1"/>
                </a:solidFill>
                <a:effectLst/>
                <a:latin typeface="+mn-lt"/>
                <a:ea typeface="+mn-ea"/>
                <a:cs typeface="+mn-cs"/>
              </a:rPr>
              <a:t>Self-Attention works by seeing how similar each word is to all of the words in the sentence, including itself.</a:t>
            </a: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pizza </a:t>
            </a:r>
            <a:r>
              <a:rPr lang="en-US" sz="1200" kern="1200" dirty="0" smtClean="0">
                <a:solidFill>
                  <a:schemeClr val="tx1"/>
                </a:solidFill>
                <a:effectLst/>
                <a:latin typeface="+mn-lt"/>
                <a:ea typeface="+mn-ea"/>
                <a:cs typeface="+mn-cs"/>
              </a:rPr>
              <a:t>came out of the </a:t>
            </a:r>
            <a:r>
              <a:rPr lang="en-US" sz="1200" b="1" kern="1200" dirty="0" smtClean="0">
                <a:solidFill>
                  <a:schemeClr val="tx1"/>
                </a:solidFill>
                <a:effectLst/>
                <a:latin typeface="+mn-lt"/>
                <a:ea typeface="+mn-ea"/>
                <a:cs typeface="+mn-cs"/>
              </a:rPr>
              <a:t>oven</a:t>
            </a:r>
            <a:r>
              <a:rPr lang="en-US" sz="1200" kern="120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it</a:t>
            </a:r>
            <a:r>
              <a:rPr lang="en-US" sz="1200" kern="1200" dirty="0" smtClean="0">
                <a:solidFill>
                  <a:schemeClr val="tx1"/>
                </a:solidFill>
                <a:effectLst/>
                <a:latin typeface="+mn-lt"/>
                <a:ea typeface="+mn-ea"/>
                <a:cs typeface="+mn-cs"/>
              </a:rPr>
              <a:t> tasted good!</a:t>
            </a:r>
            <a:endParaRPr lang="en-US" dirty="0" smtClean="0"/>
          </a:p>
          <a:p>
            <a:r>
              <a:rPr lang="en-US" dirty="0" smtClean="0"/>
              <a:t>Similar to how RNNs use hidden states to remember previous words.</a:t>
            </a:r>
          </a:p>
          <a:p>
            <a:r>
              <a:rPr lang="en-US" dirty="0" smtClean="0"/>
              <a:t>Figure: </a:t>
            </a:r>
          </a:p>
          <a:p>
            <a:r>
              <a:rPr lang="en-US" sz="1200" b="0" i="0" kern="1200" dirty="0" smtClean="0">
                <a:solidFill>
                  <a:schemeClr val="tx1"/>
                </a:solidFill>
                <a:effectLst/>
                <a:latin typeface="+mn-lt"/>
                <a:ea typeface="+mn-ea"/>
                <a:cs typeface="+mn-cs"/>
              </a:rPr>
              <a:t>As we are encoding the word "it" in encoder #5 (the top encoder in the stack), part of the attention mechanism was focusing on "The Animal", and baked a part of its representation into the encoding of "it".</a:t>
            </a:r>
            <a:endParaRPr lang="en-US" dirty="0"/>
          </a:p>
        </p:txBody>
      </p:sp>
      <p:sp>
        <p:nvSpPr>
          <p:cNvPr id="4" name="Slide Number Placeholder 3"/>
          <p:cNvSpPr>
            <a:spLocks noGrp="1"/>
          </p:cNvSpPr>
          <p:nvPr>
            <p:ph type="sldNum" sz="quarter" idx="10"/>
          </p:nvPr>
        </p:nvSpPr>
        <p:spPr/>
        <p:txBody>
          <a:bodyPr/>
          <a:lstStyle/>
          <a:p>
            <a:fld id="{B4E027D8-EDF7-4F60-B1D9-953B6983C2D8}" type="slidenum">
              <a:rPr lang="en-US" smtClean="0"/>
              <a:t>20</a:t>
            </a:fld>
            <a:endParaRPr lang="en-US"/>
          </a:p>
        </p:txBody>
      </p:sp>
    </p:spTree>
    <p:extLst>
      <p:ext uri="{BB962C8B-B14F-4D97-AF65-F5344CB8AC3E}">
        <p14:creationId xmlns:p14="http://schemas.microsoft.com/office/powerpoint/2010/main" val="801522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goes for the sub-layers of the decoder as well. If we’re to think of a Transformer of 2 stacked encoders and decoders, it would look something like this:</a:t>
            </a:r>
            <a:endParaRPr lang="en-US" dirty="0"/>
          </a:p>
        </p:txBody>
      </p:sp>
      <p:sp>
        <p:nvSpPr>
          <p:cNvPr id="4" name="Slide Number Placeholder 3"/>
          <p:cNvSpPr>
            <a:spLocks noGrp="1"/>
          </p:cNvSpPr>
          <p:nvPr>
            <p:ph type="sldNum" sz="quarter" idx="10"/>
          </p:nvPr>
        </p:nvSpPr>
        <p:spPr/>
        <p:txBody>
          <a:bodyPr/>
          <a:lstStyle/>
          <a:p>
            <a:fld id="{B4E027D8-EDF7-4F60-B1D9-953B6983C2D8}" type="slidenum">
              <a:rPr lang="en-US" smtClean="0"/>
              <a:t>23</a:t>
            </a:fld>
            <a:endParaRPr lang="en-US"/>
          </a:p>
        </p:txBody>
      </p:sp>
    </p:spTree>
    <p:extLst>
      <p:ext uri="{BB962C8B-B14F-4D97-AF65-F5344CB8AC3E}">
        <p14:creationId xmlns:p14="http://schemas.microsoft.com/office/powerpoint/2010/main" val="2127787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After finishing the encoding phase, we begin the decoding phase. Each step in the decoding phase outputs an element from the output sequence (the English translation sentence in this case).</a:t>
            </a:r>
            <a:endParaRPr lang="en-US" dirty="0"/>
          </a:p>
        </p:txBody>
      </p:sp>
      <p:sp>
        <p:nvSpPr>
          <p:cNvPr id="4" name="Slide Number Placeholder 3"/>
          <p:cNvSpPr>
            <a:spLocks noGrp="1"/>
          </p:cNvSpPr>
          <p:nvPr>
            <p:ph type="sldNum" sz="quarter" idx="10"/>
          </p:nvPr>
        </p:nvSpPr>
        <p:spPr/>
        <p:txBody>
          <a:bodyPr/>
          <a:lstStyle/>
          <a:p>
            <a:fld id="{B4E027D8-EDF7-4F60-B1D9-953B6983C2D8}" type="slidenum">
              <a:rPr lang="en-US" smtClean="0"/>
              <a:t>24</a:t>
            </a:fld>
            <a:endParaRPr lang="en-US"/>
          </a:p>
        </p:txBody>
      </p:sp>
    </p:spTree>
    <p:extLst>
      <p:ext uri="{BB962C8B-B14F-4D97-AF65-F5344CB8AC3E}">
        <p14:creationId xmlns:p14="http://schemas.microsoft.com/office/powerpoint/2010/main" val="1988360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err="1" smtClean="0"/>
              <a:t>Alpha</a:t>
            </a:r>
            <a:r>
              <a:rPr lang="en-US" baseline="0" dirty="0" err="1" smtClean="0"/>
              <a:t>Fold</a:t>
            </a:r>
            <a:r>
              <a:rPr lang="en-US" baseline="0" dirty="0" smtClean="0"/>
              <a:t> is accelerating research in nearly every field of biology.</a:t>
            </a:r>
          </a:p>
          <a:p>
            <a:r>
              <a:rPr lang="en-US" baseline="0" dirty="0" err="1" smtClean="0"/>
              <a:t>OpenAI</a:t>
            </a:r>
            <a:r>
              <a:rPr lang="en-US" baseline="0" dirty="0" smtClean="0"/>
              <a:t> Codex: a tool which convert natural language to code: </a:t>
            </a:r>
            <a:r>
              <a:rPr lang="en-US" baseline="0" dirty="0" err="1" smtClean="0"/>
              <a:t>github</a:t>
            </a:r>
            <a:r>
              <a:rPr lang="en-US" baseline="0" dirty="0" smtClean="0"/>
              <a:t> copilot is actually based on </a:t>
            </a:r>
            <a:r>
              <a:rPr lang="en-US" baseline="0" dirty="0" err="1" smtClean="0"/>
              <a:t>OpenAI</a:t>
            </a:r>
            <a:r>
              <a:rPr lang="en-US" baseline="0" dirty="0" smtClean="0"/>
              <a:t> codex</a:t>
            </a:r>
            <a:endParaRPr lang="en-US" dirty="0"/>
          </a:p>
        </p:txBody>
      </p:sp>
      <p:sp>
        <p:nvSpPr>
          <p:cNvPr id="4" name="Slide Number Placeholder 3"/>
          <p:cNvSpPr>
            <a:spLocks noGrp="1"/>
          </p:cNvSpPr>
          <p:nvPr>
            <p:ph type="sldNum" sz="quarter" idx="10"/>
          </p:nvPr>
        </p:nvSpPr>
        <p:spPr/>
        <p:txBody>
          <a:bodyPr/>
          <a:lstStyle/>
          <a:p>
            <a:fld id="{B4E027D8-EDF7-4F60-B1D9-953B6983C2D8}" type="slidenum">
              <a:rPr lang="en-US" smtClean="0"/>
              <a:t>26</a:t>
            </a:fld>
            <a:endParaRPr lang="en-US"/>
          </a:p>
        </p:txBody>
      </p:sp>
    </p:spTree>
    <p:extLst>
      <p:ext uri="{BB962C8B-B14F-4D97-AF65-F5344CB8AC3E}">
        <p14:creationId xmlns:p14="http://schemas.microsoft.com/office/powerpoint/2010/main" val="280290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Why Not Directly Feed Pixels to Transformers?</a:t>
            </a:r>
            <a:endParaRPr lang="en-US" dirty="0" smtClean="0"/>
          </a:p>
          <a:p>
            <a:r>
              <a:rPr lang="en-US" b="1" dirty="0" smtClean="0"/>
              <a:t>Self-Attention Complexity</a:t>
            </a:r>
            <a:r>
              <a:rPr lang="en-US" dirty="0" smtClean="0"/>
              <a:t>:</a:t>
            </a:r>
          </a:p>
          <a:p>
            <a:pPr lvl="1"/>
            <a:r>
              <a:rPr lang="en-US" dirty="0" smtClean="0"/>
              <a:t>Self-attention in transformers requires each token to attend to every other token, forming a quadratic dependency.</a:t>
            </a:r>
          </a:p>
          <a:p>
            <a:pPr lvl="1"/>
            <a:r>
              <a:rPr lang="en-US" dirty="0" smtClean="0"/>
              <a:t>For a 256x256 image, the attention matrix would be 65k x 65k, making it computationally impractical.</a:t>
            </a:r>
          </a:p>
          <a:p>
            <a:r>
              <a:rPr lang="en-US" b="1" dirty="0" smtClean="0"/>
              <a:t>Scalability Issues</a:t>
            </a:r>
            <a:r>
              <a:rPr lang="en-US" dirty="0" smtClean="0"/>
              <a:t>:</a:t>
            </a:r>
          </a:p>
          <a:p>
            <a:pPr lvl="1"/>
            <a:r>
              <a:rPr lang="en-US" dirty="0" smtClean="0"/>
              <a:t>Higher resolution images (e.g., 512x512) further increase the attention matrix size to 262k x 262k.</a:t>
            </a:r>
          </a:p>
          <a:p>
            <a:pPr lvl="1"/>
            <a:r>
              <a:rPr lang="en-US" dirty="0" smtClean="0"/>
              <a:t>Handling such long sequences is currently beyond the capacity of most models.</a:t>
            </a:r>
          </a:p>
          <a:p>
            <a:endParaRPr lang="en-US" dirty="0"/>
          </a:p>
        </p:txBody>
      </p:sp>
      <p:sp>
        <p:nvSpPr>
          <p:cNvPr id="4" name="Slide Number Placeholder 3"/>
          <p:cNvSpPr>
            <a:spLocks noGrp="1"/>
          </p:cNvSpPr>
          <p:nvPr>
            <p:ph type="sldNum" sz="quarter" idx="10"/>
          </p:nvPr>
        </p:nvSpPr>
        <p:spPr/>
        <p:txBody>
          <a:bodyPr/>
          <a:lstStyle/>
          <a:p>
            <a:fld id="{B4E027D8-EDF7-4F60-B1D9-953B6983C2D8}" type="slidenum">
              <a:rPr lang="en-US" smtClean="0"/>
              <a:t>27</a:t>
            </a:fld>
            <a:endParaRPr lang="en-US"/>
          </a:p>
        </p:txBody>
      </p:sp>
    </p:spTree>
    <p:extLst>
      <p:ext uri="{BB962C8B-B14F-4D97-AF65-F5344CB8AC3E}">
        <p14:creationId xmlns:p14="http://schemas.microsoft.com/office/powerpoint/2010/main" val="3393792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E027D8-EDF7-4F60-B1D9-953B6983C2D8}" type="slidenum">
              <a:rPr lang="en-US" smtClean="0"/>
              <a:t>29</a:t>
            </a:fld>
            <a:endParaRPr lang="en-US"/>
          </a:p>
        </p:txBody>
      </p:sp>
    </p:spTree>
    <p:extLst>
      <p:ext uri="{BB962C8B-B14F-4D97-AF65-F5344CB8AC3E}">
        <p14:creationId xmlns:p14="http://schemas.microsoft.com/office/powerpoint/2010/main" val="2793917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E027D8-EDF7-4F60-B1D9-953B6983C2D8}" type="slidenum">
              <a:rPr lang="en-US" smtClean="0"/>
              <a:t>30</a:t>
            </a:fld>
            <a:endParaRPr lang="en-US"/>
          </a:p>
        </p:txBody>
      </p:sp>
    </p:spTree>
    <p:extLst>
      <p:ext uri="{BB962C8B-B14F-4D97-AF65-F5344CB8AC3E}">
        <p14:creationId xmlns:p14="http://schemas.microsoft.com/office/powerpoint/2010/main" val="3026225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E027D8-EDF7-4F60-B1D9-953B6983C2D8}" type="slidenum">
              <a:rPr lang="en-US" smtClean="0"/>
              <a:t>31</a:t>
            </a:fld>
            <a:endParaRPr lang="en-US"/>
          </a:p>
        </p:txBody>
      </p:sp>
    </p:spTree>
    <p:extLst>
      <p:ext uri="{BB962C8B-B14F-4D97-AF65-F5344CB8AC3E}">
        <p14:creationId xmlns:p14="http://schemas.microsoft.com/office/powerpoint/2010/main" val="3771426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Split an image into patches</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Flatten the patches</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Produce lower-dimensional linear embedding's from the flattened patches</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Add positional </a:t>
            </a:r>
            <a:r>
              <a:rPr lang="en-US" sz="1200" b="0" i="0" kern="1200" dirty="0" err="1" smtClean="0">
                <a:solidFill>
                  <a:schemeClr val="tx1"/>
                </a:solidFill>
                <a:effectLst/>
                <a:latin typeface="+mn-lt"/>
                <a:ea typeface="+mn-ea"/>
                <a:cs typeface="+mn-cs"/>
              </a:rPr>
              <a:t>embeddings</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Feed the sequence as an input to a standard transformer encoder</a:t>
            </a:r>
          </a:p>
          <a:p>
            <a:pPr marL="171450" indent="-171450">
              <a:buFont typeface="Arial" panose="020B0604020202020204" pitchFamily="34" charset="0"/>
              <a:buChar char="•"/>
            </a:pPr>
            <a:r>
              <a:rPr lang="en-US" sz="1200" b="0" i="0" kern="1200" dirty="0" err="1" smtClean="0">
                <a:solidFill>
                  <a:schemeClr val="tx1"/>
                </a:solidFill>
                <a:effectLst/>
                <a:latin typeface="+mn-lt"/>
                <a:ea typeface="+mn-ea"/>
                <a:cs typeface="+mn-cs"/>
              </a:rPr>
              <a:t>Pretrain</a:t>
            </a:r>
            <a:r>
              <a:rPr lang="en-US" sz="1200" b="0" i="0" kern="1200" dirty="0" smtClean="0">
                <a:solidFill>
                  <a:schemeClr val="tx1"/>
                </a:solidFill>
                <a:effectLst/>
                <a:latin typeface="+mn-lt"/>
                <a:ea typeface="+mn-ea"/>
                <a:cs typeface="+mn-cs"/>
              </a:rPr>
              <a:t> the model with image labels (fully supervised on a huge dataset)</a:t>
            </a:r>
          </a:p>
          <a:p>
            <a:pPr marL="171450" indent="-171450">
              <a:buFont typeface="Arial" panose="020B0604020202020204" pitchFamily="34" charset="0"/>
              <a:buChar char="•"/>
            </a:pPr>
            <a:r>
              <a:rPr lang="en-US" sz="1200" b="0" i="0" kern="1200" dirty="0" err="1" smtClean="0">
                <a:solidFill>
                  <a:schemeClr val="tx1"/>
                </a:solidFill>
                <a:effectLst/>
                <a:latin typeface="+mn-lt"/>
                <a:ea typeface="+mn-ea"/>
                <a:cs typeface="+mn-cs"/>
              </a:rPr>
              <a:t>Finetune</a:t>
            </a:r>
            <a:r>
              <a:rPr lang="en-US" sz="1200" b="0" i="0" kern="1200" dirty="0" smtClean="0">
                <a:solidFill>
                  <a:schemeClr val="tx1"/>
                </a:solidFill>
                <a:effectLst/>
                <a:latin typeface="+mn-lt"/>
                <a:ea typeface="+mn-ea"/>
                <a:cs typeface="+mn-cs"/>
              </a:rPr>
              <a:t> on the downstream dataset for image classification</a:t>
            </a:r>
          </a:p>
        </p:txBody>
      </p:sp>
      <p:sp>
        <p:nvSpPr>
          <p:cNvPr id="4" name="Slide Number Placeholder 3"/>
          <p:cNvSpPr>
            <a:spLocks noGrp="1"/>
          </p:cNvSpPr>
          <p:nvPr>
            <p:ph type="sldNum" sz="quarter" idx="10"/>
          </p:nvPr>
        </p:nvSpPr>
        <p:spPr/>
        <p:txBody>
          <a:bodyPr/>
          <a:lstStyle/>
          <a:p>
            <a:fld id="{B4E027D8-EDF7-4F60-B1D9-953B6983C2D8}" type="slidenum">
              <a:rPr lang="en-US" smtClean="0"/>
              <a:t>33</a:t>
            </a:fld>
            <a:endParaRPr lang="en-US"/>
          </a:p>
        </p:txBody>
      </p:sp>
    </p:spTree>
    <p:extLst>
      <p:ext uri="{BB962C8B-B14F-4D97-AF65-F5344CB8AC3E}">
        <p14:creationId xmlns:p14="http://schemas.microsoft.com/office/powerpoint/2010/main" val="1200368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Artificial Intelligence (AI) is a broad and diverse field with many specialized areas. Here are some key fields within AI:</a:t>
            </a:r>
          </a:p>
          <a:p>
            <a:pPr lvl="0"/>
            <a:r>
              <a:rPr lang="en-US" sz="1200" b="1" kern="1200" dirty="0" smtClean="0">
                <a:solidFill>
                  <a:schemeClr val="tx1"/>
                </a:solidFill>
                <a:effectLst/>
                <a:latin typeface="+mn-lt"/>
                <a:ea typeface="+mn-ea"/>
                <a:cs typeface="+mn-cs"/>
              </a:rPr>
              <a:t>Machine Learning (ML)</a:t>
            </a:r>
            <a:r>
              <a:rPr lang="en-US" sz="1200" kern="1200" dirty="0" smtClean="0">
                <a:solidFill>
                  <a:schemeClr val="tx1"/>
                </a:solidFill>
                <a:effectLst/>
                <a:latin typeface="+mn-lt"/>
                <a:ea typeface="+mn-ea"/>
                <a:cs typeface="+mn-cs"/>
              </a:rPr>
              <a:t>:</a:t>
            </a:r>
          </a:p>
          <a:p>
            <a:pPr lvl="0"/>
            <a:r>
              <a:rPr lang="en-US" sz="1200" b="1" kern="1200" dirty="0" smtClean="0">
                <a:solidFill>
                  <a:schemeClr val="tx1"/>
                </a:solidFill>
                <a:effectLst/>
                <a:latin typeface="+mn-lt"/>
                <a:ea typeface="+mn-ea"/>
                <a:cs typeface="+mn-cs"/>
              </a:rPr>
              <a:t>Natural Language Processing (NLP)</a:t>
            </a:r>
            <a:r>
              <a:rPr lang="en-US" sz="1200" kern="1200" dirty="0" smtClean="0">
                <a:solidFill>
                  <a:schemeClr val="tx1"/>
                </a:solidFill>
                <a:effectLst/>
                <a:latin typeface="+mn-lt"/>
                <a:ea typeface="+mn-ea"/>
                <a:cs typeface="+mn-cs"/>
              </a:rPr>
              <a:t>:</a:t>
            </a:r>
          </a:p>
          <a:p>
            <a:pPr lvl="0"/>
            <a:r>
              <a:rPr lang="en-US" sz="1200" b="1" kern="1200" dirty="0" smtClean="0">
                <a:solidFill>
                  <a:schemeClr val="tx1"/>
                </a:solidFill>
                <a:effectLst/>
                <a:latin typeface="+mn-lt"/>
                <a:ea typeface="+mn-ea"/>
                <a:cs typeface="+mn-cs"/>
              </a:rPr>
              <a:t>Computer Vision</a:t>
            </a:r>
            <a:r>
              <a:rPr lang="en-US" sz="1200" kern="1200" dirty="0" smtClean="0">
                <a:solidFill>
                  <a:schemeClr val="tx1"/>
                </a:solidFill>
                <a:effectLst/>
                <a:latin typeface="+mn-lt"/>
                <a:ea typeface="+mn-ea"/>
                <a:cs typeface="+mn-cs"/>
              </a:rPr>
              <a:t>:</a:t>
            </a:r>
          </a:p>
          <a:p>
            <a:pPr lvl="0"/>
            <a:r>
              <a:rPr lang="en-US" sz="1200" b="1" kern="1200" dirty="0" smtClean="0">
                <a:solidFill>
                  <a:schemeClr val="tx1"/>
                </a:solidFill>
                <a:effectLst/>
                <a:latin typeface="+mn-lt"/>
                <a:ea typeface="+mn-ea"/>
                <a:cs typeface="+mn-cs"/>
              </a:rPr>
              <a:t>Robotics</a:t>
            </a:r>
            <a:r>
              <a:rPr lang="en-US" sz="1200" kern="1200" dirty="0" smtClean="0">
                <a:solidFill>
                  <a:schemeClr val="tx1"/>
                </a:solidFill>
                <a:effectLst/>
                <a:latin typeface="+mn-lt"/>
                <a:ea typeface="+mn-ea"/>
                <a:cs typeface="+mn-cs"/>
              </a:rPr>
              <a:t>:</a:t>
            </a:r>
          </a:p>
          <a:p>
            <a:pPr lvl="0"/>
            <a:r>
              <a:rPr lang="en-US" sz="1200" b="1" kern="1200" dirty="0" smtClean="0">
                <a:solidFill>
                  <a:schemeClr val="tx1"/>
                </a:solidFill>
                <a:effectLst/>
                <a:latin typeface="+mn-lt"/>
                <a:ea typeface="+mn-ea"/>
                <a:cs typeface="+mn-cs"/>
              </a:rPr>
              <a:t>Expert Systems</a:t>
            </a:r>
            <a:r>
              <a:rPr lang="en-US" sz="1200" kern="120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B4E027D8-EDF7-4F60-B1D9-953B6983C2D8}" type="slidenum">
              <a:rPr lang="en-US" smtClean="0"/>
              <a:t>3</a:t>
            </a:fld>
            <a:endParaRPr lang="en-US"/>
          </a:p>
        </p:txBody>
      </p:sp>
    </p:spTree>
    <p:extLst>
      <p:ext uri="{BB962C8B-B14F-4D97-AF65-F5344CB8AC3E}">
        <p14:creationId xmlns:p14="http://schemas.microsoft.com/office/powerpoint/2010/main" val="2519183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There are a lot of ways to convert words into numbers, but for neural networks, one of the most commonly used method is called word embedding’s.</a:t>
            </a:r>
          </a:p>
          <a:p>
            <a:r>
              <a:rPr lang="en-US" sz="1200" b="1" kern="1200" dirty="0" smtClean="0">
                <a:solidFill>
                  <a:schemeClr val="tx1"/>
                </a:solidFill>
                <a:effectLst/>
                <a:latin typeface="+mn-lt"/>
                <a:ea typeface="+mn-ea"/>
                <a:cs typeface="+mn-cs"/>
              </a:rPr>
              <a:t>Word2Vec </a:t>
            </a:r>
            <a:r>
              <a:rPr lang="en-US" sz="1200" kern="1200" dirty="0" smtClean="0">
                <a:solidFill>
                  <a:schemeClr val="tx1"/>
                </a:solidFill>
                <a:effectLst/>
                <a:latin typeface="+mn-lt"/>
                <a:ea typeface="+mn-ea"/>
                <a:cs typeface="+mn-cs"/>
              </a:rPr>
              <a:t>is a method for learning vector representations of words, also known as word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a:t>
            </a:r>
          </a:p>
          <a:p>
            <a:pPr lvl="0"/>
            <a:r>
              <a:rPr lang="en-US" sz="1200" kern="1200" dirty="0" smtClean="0">
                <a:solidFill>
                  <a:schemeClr val="tx1"/>
                </a:solidFill>
                <a:effectLst/>
                <a:latin typeface="+mn-lt"/>
                <a:ea typeface="+mn-ea"/>
                <a:cs typeface="+mn-cs"/>
              </a:rPr>
              <a:t>Is a shallow network</a:t>
            </a:r>
          </a:p>
          <a:p>
            <a:pPr lvl="0"/>
            <a:r>
              <a:rPr lang="en-US" sz="1200" kern="1200" dirty="0" smtClean="0">
                <a:solidFill>
                  <a:schemeClr val="tx1"/>
                </a:solidFill>
                <a:effectLst/>
                <a:latin typeface="+mn-lt"/>
                <a:ea typeface="+mn-ea"/>
                <a:cs typeface="+mn-cs"/>
              </a:rPr>
              <a:t>developed by Google researcher in 2013</a:t>
            </a:r>
          </a:p>
          <a:p>
            <a:endParaRPr lang="en-US" dirty="0"/>
          </a:p>
        </p:txBody>
      </p:sp>
      <p:sp>
        <p:nvSpPr>
          <p:cNvPr id="4" name="Slide Number Placeholder 3"/>
          <p:cNvSpPr>
            <a:spLocks noGrp="1"/>
          </p:cNvSpPr>
          <p:nvPr>
            <p:ph type="sldNum" sz="quarter" idx="10"/>
          </p:nvPr>
        </p:nvSpPr>
        <p:spPr/>
        <p:txBody>
          <a:bodyPr/>
          <a:lstStyle/>
          <a:p>
            <a:fld id="{B4E027D8-EDF7-4F60-B1D9-953B6983C2D8}" type="slidenum">
              <a:rPr lang="en-US" smtClean="0"/>
              <a:t>5</a:t>
            </a:fld>
            <a:endParaRPr lang="en-US"/>
          </a:p>
        </p:txBody>
      </p:sp>
    </p:spTree>
    <p:extLst>
      <p:ext uri="{BB962C8B-B14F-4D97-AF65-F5344CB8AC3E}">
        <p14:creationId xmlns:p14="http://schemas.microsoft.com/office/powerpoint/2010/main" val="3354777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Hidden</a:t>
            </a:r>
            <a:r>
              <a:rPr lang="en-US" baseline="0" dirty="0" smtClean="0"/>
              <a:t> Markov :https://wisdomml.in/hidden-</a:t>
            </a:r>
            <a:r>
              <a:rPr lang="en-US" baseline="0" dirty="0" err="1" smtClean="0"/>
              <a:t>markov</a:t>
            </a:r>
            <a:r>
              <a:rPr lang="en-US" baseline="0" dirty="0" smtClean="0"/>
              <a:t>-model-hmm-in-</a:t>
            </a:r>
            <a:r>
              <a:rPr lang="en-US" baseline="0" dirty="0" err="1" smtClean="0"/>
              <a:t>nlp</a:t>
            </a:r>
            <a:r>
              <a:rPr lang="en-US" baseline="0" dirty="0" smtClean="0"/>
              <a:t>-python/</a:t>
            </a:r>
            <a:endParaRPr lang="en-US" dirty="0" smtClean="0"/>
          </a:p>
          <a:p>
            <a:r>
              <a:rPr lang="en-US" dirty="0" smtClean="0"/>
              <a:t>ELIZA </a:t>
            </a:r>
            <a:r>
              <a:rPr lang="en-US" dirty="0" err="1" smtClean="0"/>
              <a:t>Chatbots:https</a:t>
            </a:r>
            <a:r>
              <a:rPr lang="en-US" dirty="0" smtClean="0"/>
              <a:t>://www.theguardian.com/technology/2023/jul/25/joseph-weizenbaum-inventor-eliza-chatbot-turned-against-artificial-intelligence-ai</a:t>
            </a:r>
            <a:endParaRPr lang="en-US" dirty="0"/>
          </a:p>
        </p:txBody>
      </p:sp>
      <p:sp>
        <p:nvSpPr>
          <p:cNvPr id="4" name="Slide Number Placeholder 3"/>
          <p:cNvSpPr>
            <a:spLocks noGrp="1"/>
          </p:cNvSpPr>
          <p:nvPr>
            <p:ph type="sldNum" sz="quarter" idx="10"/>
          </p:nvPr>
        </p:nvSpPr>
        <p:spPr/>
        <p:txBody>
          <a:bodyPr/>
          <a:lstStyle/>
          <a:p>
            <a:fld id="{B4E027D8-EDF7-4F60-B1D9-953B6983C2D8}" type="slidenum">
              <a:rPr lang="en-US" smtClean="0"/>
              <a:t>6</a:t>
            </a:fld>
            <a:endParaRPr lang="en-US"/>
          </a:p>
        </p:txBody>
      </p:sp>
    </p:spTree>
    <p:extLst>
      <p:ext uri="{BB962C8B-B14F-4D97-AF65-F5344CB8AC3E}">
        <p14:creationId xmlns:p14="http://schemas.microsoft.com/office/powerpoint/2010/main" val="1558742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E027D8-EDF7-4F60-B1D9-953B6983C2D8}" type="slidenum">
              <a:rPr lang="en-US" smtClean="0"/>
              <a:t>10</a:t>
            </a:fld>
            <a:endParaRPr lang="en-US"/>
          </a:p>
        </p:txBody>
      </p:sp>
    </p:spTree>
    <p:extLst>
      <p:ext uri="{BB962C8B-B14F-4D97-AF65-F5344CB8AC3E}">
        <p14:creationId xmlns:p14="http://schemas.microsoft.com/office/powerpoint/2010/main" val="266585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a:t>
            </a:r>
            <a:r>
              <a:rPr lang="en-US" dirty="0" smtClean="0"/>
              <a:t>Transformer is basically a neural network architecture.</a:t>
            </a:r>
          </a:p>
          <a:p>
            <a:r>
              <a:rPr lang="en-US" dirty="0" smtClean="0"/>
              <a:t>- Transformer is create to handle sequence to sequence tasks, for example: machine translation or question answering, text summarization system.</a:t>
            </a:r>
          </a:p>
          <a:p>
            <a:r>
              <a:rPr lang="en-US" dirty="0" smtClean="0"/>
              <a:t>- Just like other seq2seq architectures, here we also use encoders and decoders, but here we did not use LSTM, we use a type of attention, self-attention mechanism.</a:t>
            </a:r>
          </a:p>
          <a:p>
            <a:r>
              <a:rPr lang="en-US" dirty="0" smtClean="0"/>
              <a:t>- The </a:t>
            </a:r>
            <a:r>
              <a:rPr lang="en-US" dirty="0" err="1" smtClean="0"/>
              <a:t>chatgpt</a:t>
            </a:r>
            <a:r>
              <a:rPr lang="en-US" dirty="0" smtClean="0"/>
              <a:t> which is a popular software, its base architecture is transformer.</a:t>
            </a:r>
          </a:p>
        </p:txBody>
      </p:sp>
      <p:sp>
        <p:nvSpPr>
          <p:cNvPr id="4" name="Slide Number Placeholder 3"/>
          <p:cNvSpPr>
            <a:spLocks noGrp="1"/>
          </p:cNvSpPr>
          <p:nvPr>
            <p:ph type="sldNum" sz="quarter" idx="10"/>
          </p:nvPr>
        </p:nvSpPr>
        <p:spPr/>
        <p:txBody>
          <a:bodyPr/>
          <a:lstStyle/>
          <a:p>
            <a:fld id="{B4E027D8-EDF7-4F60-B1D9-953B6983C2D8}" type="slidenum">
              <a:rPr lang="en-US" smtClean="0"/>
              <a:t>14</a:t>
            </a:fld>
            <a:endParaRPr lang="en-US"/>
          </a:p>
        </p:txBody>
      </p:sp>
    </p:spTree>
    <p:extLst>
      <p:ext uri="{BB962C8B-B14F-4D97-AF65-F5344CB8AC3E}">
        <p14:creationId xmlns:p14="http://schemas.microsoft.com/office/powerpoint/2010/main" val="2218172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Self-Attention works by seeing how similar each word is to all of the words in the sentence, including itself.</a:t>
            </a:r>
          </a:p>
          <a:p>
            <a:r>
              <a:rPr lang="en-US" sz="1200" kern="1200" dirty="0" smtClean="0">
                <a:solidFill>
                  <a:schemeClr val="tx1"/>
                </a:solidFill>
                <a:effectLst/>
                <a:latin typeface="+mn-lt"/>
                <a:ea typeface="+mn-ea"/>
                <a:cs typeface="+mn-cs"/>
              </a:rPr>
              <a:t>The </a:t>
            </a:r>
            <a:r>
              <a:rPr lang="en-US" sz="1200" b="1" kern="1200" dirty="0" smtClean="0">
                <a:solidFill>
                  <a:schemeClr val="tx1"/>
                </a:solidFill>
                <a:effectLst/>
                <a:latin typeface="+mn-lt"/>
                <a:ea typeface="+mn-ea"/>
                <a:cs typeface="+mn-cs"/>
              </a:rPr>
              <a:t>pizza </a:t>
            </a:r>
            <a:r>
              <a:rPr lang="en-US" sz="1200" kern="1200" dirty="0" smtClean="0">
                <a:solidFill>
                  <a:schemeClr val="tx1"/>
                </a:solidFill>
                <a:effectLst/>
                <a:latin typeface="+mn-lt"/>
                <a:ea typeface="+mn-ea"/>
                <a:cs typeface="+mn-cs"/>
              </a:rPr>
              <a:t>came out of the </a:t>
            </a:r>
            <a:r>
              <a:rPr lang="en-US" sz="1200" b="1" kern="1200" dirty="0" smtClean="0">
                <a:solidFill>
                  <a:schemeClr val="tx1"/>
                </a:solidFill>
                <a:effectLst/>
                <a:latin typeface="+mn-lt"/>
                <a:ea typeface="+mn-ea"/>
                <a:cs typeface="+mn-cs"/>
              </a:rPr>
              <a:t>oven</a:t>
            </a:r>
            <a:r>
              <a:rPr lang="en-US" sz="1200" kern="120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it</a:t>
            </a:r>
            <a:r>
              <a:rPr lang="en-US" sz="1200" kern="1200" dirty="0" smtClean="0">
                <a:solidFill>
                  <a:schemeClr val="tx1"/>
                </a:solidFill>
                <a:effectLst/>
                <a:latin typeface="+mn-lt"/>
                <a:ea typeface="+mn-ea"/>
                <a:cs typeface="+mn-cs"/>
              </a:rPr>
              <a:t> tasted good!</a:t>
            </a:r>
          </a:p>
        </p:txBody>
      </p:sp>
      <p:sp>
        <p:nvSpPr>
          <p:cNvPr id="4" name="Slide Number Placeholder 3"/>
          <p:cNvSpPr>
            <a:spLocks noGrp="1"/>
          </p:cNvSpPr>
          <p:nvPr>
            <p:ph type="sldNum" sz="quarter" idx="10"/>
          </p:nvPr>
        </p:nvSpPr>
        <p:spPr/>
        <p:txBody>
          <a:bodyPr/>
          <a:lstStyle/>
          <a:p>
            <a:fld id="{B4E027D8-EDF7-4F60-B1D9-953B6983C2D8}" type="slidenum">
              <a:rPr lang="en-US" smtClean="0"/>
              <a:t>15</a:t>
            </a:fld>
            <a:endParaRPr lang="en-US"/>
          </a:p>
        </p:txBody>
      </p:sp>
    </p:spTree>
    <p:extLst>
      <p:ext uri="{BB962C8B-B14F-4D97-AF65-F5344CB8AC3E}">
        <p14:creationId xmlns:p14="http://schemas.microsoft.com/office/powerpoint/2010/main" val="2283498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E027D8-EDF7-4F60-B1D9-953B6983C2D8}" type="slidenum">
              <a:rPr lang="en-US" smtClean="0"/>
              <a:t>16</a:t>
            </a:fld>
            <a:endParaRPr lang="en-US"/>
          </a:p>
        </p:txBody>
      </p:sp>
    </p:spTree>
    <p:extLst>
      <p:ext uri="{BB962C8B-B14F-4D97-AF65-F5344CB8AC3E}">
        <p14:creationId xmlns:p14="http://schemas.microsoft.com/office/powerpoint/2010/main" val="330094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smtClean="0">
                <a:solidFill>
                  <a:schemeClr val="tx1"/>
                </a:solidFill>
                <a:effectLst/>
                <a:latin typeface="+mn-lt"/>
                <a:ea typeface="+mn-ea"/>
                <a:cs typeface="+mn-cs"/>
              </a:rPr>
              <a:t>The encoders are all identical in structure (yet they do not share weights).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Encoder-Decoder attention: Similar to attention, but input is passed to it from </a:t>
            </a:r>
            <a:r>
              <a:rPr lang="en-US" sz="1200" kern="1200" smtClean="0">
                <a:solidFill>
                  <a:schemeClr val="tx1"/>
                </a:solidFill>
                <a:effectLst/>
                <a:latin typeface="+mn-lt"/>
                <a:ea typeface="+mn-ea"/>
                <a:cs typeface="+mn-cs"/>
              </a:rPr>
              <a:t>encoder.</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4E027D8-EDF7-4F60-B1D9-953B6983C2D8}" type="slidenum">
              <a:rPr lang="en-US" smtClean="0"/>
              <a:t>17</a:t>
            </a:fld>
            <a:endParaRPr lang="en-US"/>
          </a:p>
        </p:txBody>
      </p:sp>
    </p:spTree>
    <p:extLst>
      <p:ext uri="{BB962C8B-B14F-4D97-AF65-F5344CB8AC3E}">
        <p14:creationId xmlns:p14="http://schemas.microsoft.com/office/powerpoint/2010/main" val="1907842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EA57D64-9DC5-4159-89A6-E1EF6778DE39}" type="datetime1">
              <a:rPr lang="en-US" smtClean="0"/>
              <a:t>7/21/2024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861E9F1-9214-4563-ABFC-1D940E589AFF}"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891675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A1F1EE-ACFC-4521-B6C4-E578FAD9D2F1}" type="datetime1">
              <a:rPr lang="en-US" smtClean="0"/>
              <a:t>7/21/2024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2421964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EB265F-4CCC-4F87-98B2-1597E9224289}" type="datetime1">
              <a:rPr lang="en-US" smtClean="0"/>
              <a:t>7/21/2024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7800289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A23ED9-1853-4E9A-BEA1-97DB1E34C977}" type="datetime1">
              <a:rPr lang="en-US" smtClean="0"/>
              <a:t>7/21/2024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4053202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78FC99-E00E-4CA7-9A71-4E257C654C63}" type="datetime1">
              <a:rPr lang="en-US" smtClean="0"/>
              <a:t>7/21/2024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61E9F1-9214-4563-ABFC-1D940E589AFF}"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8582561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C19440-99FB-4B3B-A256-28D9E5B0C2D8}" type="datetime1">
              <a:rPr lang="en-US" smtClean="0"/>
              <a:t>7/21/2024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3361096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216341-CC28-4470-86D6-E0C5AD9E15C0}" type="datetime1">
              <a:rPr lang="en-US" smtClean="0"/>
              <a:t>7/21/2024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2061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F69719-A9B0-4A29-A0B6-5065B2E9BF17}" type="datetime1">
              <a:rPr lang="en-US" smtClean="0"/>
              <a:t>7/21/2024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2372668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9103CD-44FE-4ED0-BB85-F76BC293C635}" type="datetime1">
              <a:rPr lang="en-US" smtClean="0"/>
              <a:t>7/21/2024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2766962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375E2E-CBE9-4AAB-A5C2-FF2BD7DB911F}" type="datetime1">
              <a:rPr lang="en-US" smtClean="0"/>
              <a:t>7/21/2024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891742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A06C37-131E-4072-8F7D-D15C99E1C145}" type="datetime1">
              <a:rPr lang="en-US" smtClean="0"/>
              <a:t>7/21/2024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61E9F1-9214-4563-ABFC-1D940E589AFF}" type="slidenum">
              <a:rPr lang="en-US" smtClean="0"/>
              <a:t>‹#›</a:t>
            </a:fld>
            <a:endParaRPr lang="en-US"/>
          </a:p>
        </p:txBody>
      </p:sp>
    </p:spTree>
    <p:extLst>
      <p:ext uri="{BB962C8B-B14F-4D97-AF65-F5344CB8AC3E}">
        <p14:creationId xmlns:p14="http://schemas.microsoft.com/office/powerpoint/2010/main" val="4244385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2C6D8757-6514-4FC8-A89B-D6B4F4E38CF0}" type="datetime1">
              <a:rPr lang="en-US" smtClean="0"/>
              <a:t>7/21/2024</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861E9F1-9214-4563-ABFC-1D940E589AFF}" type="slidenum">
              <a:rPr lang="en-US" smtClean="0"/>
              <a:t>‹#›</a:t>
            </a:fld>
            <a:endParaRPr lang="en-US"/>
          </a:p>
        </p:txBody>
      </p:sp>
    </p:spTree>
    <p:extLst>
      <p:ext uri="{BB962C8B-B14F-4D97-AF65-F5344CB8AC3E}">
        <p14:creationId xmlns:p14="http://schemas.microsoft.com/office/powerpoint/2010/main" val="203851038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hyperlink" Target="https://jalammar.github.io/illustrated-transformer/" TargetMode="External"/><Relationship Id="rId2" Type="http://schemas.openxmlformats.org/officeDocument/2006/relationships/hyperlink" Target="https://proceedings.neurips.cc/paper_files/paper/2017/file/3f5ee243547dee91fbd053c1c4a845aa-Paper.pdf" TargetMode="External"/><Relationship Id="rId1" Type="http://schemas.openxmlformats.org/officeDocument/2006/relationships/slideLayout" Target="../slideLayouts/slideLayout2.xml"/><Relationship Id="rId6" Type="http://schemas.openxmlformats.org/officeDocument/2006/relationships/hyperlink" Target="https://semiengineering.com/achieving-greater-accuracy-in-real-time-vision-processing-with-transformers/" TargetMode="External"/><Relationship Id="rId5" Type="http://schemas.openxmlformats.org/officeDocument/2006/relationships/hyperlink" Target="https://aipapersacademy.com/vision-transformers/" TargetMode="External"/><Relationship Id="rId4" Type="http://schemas.openxmlformats.org/officeDocument/2006/relationships/hyperlink" Target="https://arxiv.org/abs/2010.11929"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medium.com/@jeevanchiru17/the-evolution-of-natural-language-processing-ad214cb9f6ca"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31720" y="2734056"/>
            <a:ext cx="9418320" cy="733338"/>
          </a:xfrm>
        </p:spPr>
        <p:txBody>
          <a:bodyPr>
            <a:noAutofit/>
          </a:bodyPr>
          <a:lstStyle/>
          <a:p>
            <a:r>
              <a:rPr lang="en-US" sz="3600" b="1" dirty="0" smtClean="0"/>
              <a:t>Transformers and Vision Transformer</a:t>
            </a:r>
            <a:endParaRPr lang="en-US" sz="3600" b="1" dirty="0"/>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1</a:t>
            </a:fld>
            <a:endParaRPr lang="en-US"/>
          </a:p>
        </p:txBody>
      </p:sp>
      <p:sp>
        <p:nvSpPr>
          <p:cNvPr id="5" name="Rectangle 4"/>
          <p:cNvSpPr/>
          <p:nvPr/>
        </p:nvSpPr>
        <p:spPr>
          <a:xfrm>
            <a:off x="480146" y="5217267"/>
            <a:ext cx="2752725" cy="395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smtClean="0"/>
              <a:t>Dr. Muhammad Sajjad</a:t>
            </a:r>
          </a:p>
        </p:txBody>
      </p:sp>
      <p:sp>
        <p:nvSpPr>
          <p:cNvPr id="6" name="Rectangle 5"/>
          <p:cNvSpPr/>
          <p:nvPr/>
        </p:nvSpPr>
        <p:spPr>
          <a:xfrm>
            <a:off x="480146" y="5612370"/>
            <a:ext cx="2752725" cy="395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t>R.A: Kaleem Ullah</a:t>
            </a:r>
          </a:p>
        </p:txBody>
      </p:sp>
      <p:sp>
        <p:nvSpPr>
          <p:cNvPr id="7" name="Rectangle 6"/>
          <p:cNvSpPr/>
          <p:nvPr/>
        </p:nvSpPr>
        <p:spPr>
          <a:xfrm>
            <a:off x="480146" y="6007473"/>
            <a:ext cx="2752725" cy="3951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smtClean="0"/>
              <a:t>R.A: </a:t>
            </a:r>
            <a:r>
              <a:rPr lang="en-US" dirty="0" err="1" smtClean="0"/>
              <a:t>Ayaz</a:t>
            </a:r>
            <a:r>
              <a:rPr lang="en-US" dirty="0" smtClean="0"/>
              <a:t> Khan</a:t>
            </a:r>
            <a:endParaRPr lang="en-US" dirty="0" smtClean="0"/>
          </a:p>
        </p:txBody>
      </p:sp>
    </p:spTree>
    <p:extLst>
      <p:ext uri="{BB962C8B-B14F-4D97-AF65-F5344CB8AC3E}">
        <p14:creationId xmlns:p14="http://schemas.microsoft.com/office/powerpoint/2010/main" val="12849062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746" y="102404"/>
            <a:ext cx="6566513" cy="388421"/>
          </a:xfrm>
        </p:spPr>
        <p:txBody>
          <a:bodyPr>
            <a:normAutofit/>
          </a:bodyPr>
          <a:lstStyle/>
          <a:p>
            <a:r>
              <a:rPr lang="en-US" sz="2000" b="1" dirty="0" smtClean="0"/>
              <a:t>Recurrent </a:t>
            </a:r>
            <a:r>
              <a:rPr lang="en-US" sz="2000" b="1" dirty="0"/>
              <a:t>Neural Networks (RNNs</a:t>
            </a:r>
            <a:r>
              <a:rPr lang="en-US" sz="2000" b="1" dirty="0" smtClean="0"/>
              <a:t>) For NLP</a:t>
            </a:r>
            <a:endParaRPr lang="en-US" sz="2000" b="1" dirty="0"/>
          </a:p>
        </p:txBody>
      </p:sp>
      <p:sp>
        <p:nvSpPr>
          <p:cNvPr id="3" name="Content Placeholder 2"/>
          <p:cNvSpPr>
            <a:spLocks noGrp="1"/>
          </p:cNvSpPr>
          <p:nvPr>
            <p:ph idx="1"/>
          </p:nvPr>
        </p:nvSpPr>
        <p:spPr>
          <a:xfrm>
            <a:off x="67554" y="490825"/>
            <a:ext cx="7170201" cy="6298164"/>
          </a:xfrm>
        </p:spPr>
        <p:txBody>
          <a:bodyPr>
            <a:noAutofit/>
          </a:bodyPr>
          <a:lstStyle/>
          <a:p>
            <a:pPr algn="just"/>
            <a:r>
              <a:rPr lang="en-US" sz="1500" dirty="0"/>
              <a:t>Recurrent Neural Networks (RNNs) are a class of neural networks designed to process sequential data by maintaining a hidden state that captures information from previous inputs. In Natural Language Processing (NLP), RNNs have been widely used for tasks requiring sequence modeling, such as language modeling, machine translation, and sentiment analysis.</a:t>
            </a:r>
          </a:p>
          <a:p>
            <a:pPr algn="just">
              <a:spcBef>
                <a:spcPts val="700"/>
              </a:spcBef>
              <a:buFont typeface="Wingdings" panose="05000000000000000000" pitchFamily="2" charset="2"/>
              <a:buChar char="q"/>
            </a:pPr>
            <a:r>
              <a:rPr lang="en-US" sz="1500" b="1" dirty="0" smtClean="0"/>
              <a:t>For Example</a:t>
            </a:r>
            <a:r>
              <a:rPr lang="en-US" sz="1500" b="1" dirty="0"/>
              <a:t>:</a:t>
            </a:r>
          </a:p>
          <a:p>
            <a:pPr algn="just">
              <a:spcBef>
                <a:spcPts val="500"/>
              </a:spcBef>
            </a:pPr>
            <a:r>
              <a:rPr lang="en-US" sz="1500" b="1" dirty="0"/>
              <a:t>Language Modeling</a:t>
            </a:r>
            <a:r>
              <a:rPr lang="en-US" sz="1500" dirty="0"/>
              <a:t>: RNNs can predict the next word in a sequence given the previous words, which is fundamental for tasks like speech recognition and autocomplete.</a:t>
            </a:r>
          </a:p>
          <a:p>
            <a:pPr algn="just">
              <a:buFont typeface="Wingdings" panose="05000000000000000000" pitchFamily="2" charset="2"/>
              <a:buChar char="q"/>
            </a:pPr>
            <a:r>
              <a:rPr lang="en-US" sz="1500" b="1" dirty="0" smtClean="0"/>
              <a:t>Applications:</a:t>
            </a:r>
            <a:endParaRPr lang="en-US" sz="1500" b="1" dirty="0"/>
          </a:p>
          <a:p>
            <a:pPr algn="just">
              <a:spcBef>
                <a:spcPts val="300"/>
              </a:spcBef>
            </a:pPr>
            <a:r>
              <a:rPr lang="en-US" sz="1500" b="1" dirty="0"/>
              <a:t>Machine Translation</a:t>
            </a:r>
            <a:r>
              <a:rPr lang="en-US" sz="1500" dirty="0"/>
              <a:t>: RNNs have been employed in machine translation systems to translate text from one language to another by processing input sequences and generating output sequences.</a:t>
            </a:r>
          </a:p>
          <a:p>
            <a:pPr algn="just">
              <a:spcBef>
                <a:spcPts val="300"/>
              </a:spcBef>
            </a:pPr>
            <a:r>
              <a:rPr lang="en-US" sz="1500" b="1" dirty="0"/>
              <a:t>Sentiment Analysis: </a:t>
            </a:r>
            <a:r>
              <a:rPr lang="en-US" sz="1500" dirty="0"/>
              <a:t>RNNs can analyze sentiment in text by processing sequences of words and classifying the sentiment expressed.</a:t>
            </a:r>
          </a:p>
          <a:p>
            <a:pPr algn="just">
              <a:spcBef>
                <a:spcPts val="800"/>
              </a:spcBef>
              <a:buFont typeface="Wingdings" panose="05000000000000000000" pitchFamily="2" charset="2"/>
              <a:buChar char="q"/>
            </a:pPr>
            <a:r>
              <a:rPr lang="en-US" sz="1500" b="1" dirty="0"/>
              <a:t>Limitations</a:t>
            </a:r>
            <a:r>
              <a:rPr lang="en-US" sz="1500" dirty="0"/>
              <a:t>:</a:t>
            </a:r>
          </a:p>
          <a:p>
            <a:pPr algn="just">
              <a:spcBef>
                <a:spcPts val="300"/>
              </a:spcBef>
            </a:pPr>
            <a:r>
              <a:rPr lang="en-US" sz="1500" b="1" dirty="0"/>
              <a:t>Vanishing Gradient Problem: </a:t>
            </a:r>
            <a:r>
              <a:rPr lang="en-US" sz="1500" dirty="0"/>
              <a:t>RNNs often face difficulties in capturing long-term dependencies in sequences due to the vanishing gradient problem, where gradients become extremely small during backpropagation, hindering the learning process.</a:t>
            </a:r>
          </a:p>
          <a:p>
            <a:pPr algn="just">
              <a:spcBef>
                <a:spcPts val="300"/>
              </a:spcBef>
            </a:pPr>
            <a:r>
              <a:rPr lang="en-US" sz="1500" b="1" dirty="0"/>
              <a:t>Limited Contextual Understanding: </a:t>
            </a:r>
            <a:r>
              <a:rPr lang="en-US" sz="1500" dirty="0"/>
              <a:t>RNNs have a fixed-size hidden state, which limits their ability to capture extensive contextual information from long sequences, impacting tasks that require understanding of broader contexts</a:t>
            </a:r>
            <a:r>
              <a:rPr lang="en-US" sz="1500" dirty="0" smtClean="0"/>
              <a:t>.</a:t>
            </a:r>
            <a:endParaRPr lang="en-US" sz="1500" dirty="0"/>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10</a:t>
            </a:fld>
            <a:endParaRPr lang="en-US"/>
          </a:p>
        </p:txBody>
      </p:sp>
      <p:pic>
        <p:nvPicPr>
          <p:cNvPr id="5" name="Picture 2" descr="NLP 2: Recurrent Neural Networks (RNNs) for Natural Language Processing (NLP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7559" y="171415"/>
            <a:ext cx="4145281" cy="25019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7237755" y="2898476"/>
            <a:ext cx="3850123" cy="1411088"/>
          </a:xfrm>
          <a:prstGeom prst="rect">
            <a:avLst/>
          </a:prstGeom>
        </p:spPr>
      </p:pic>
      <p:pic>
        <p:nvPicPr>
          <p:cNvPr id="10" name="Picture 9"/>
          <p:cNvPicPr>
            <a:picLocks noChangeAspect="1"/>
          </p:cNvPicPr>
          <p:nvPr/>
        </p:nvPicPr>
        <p:blipFill>
          <a:blip r:embed="rId5"/>
          <a:stretch>
            <a:fillRect/>
          </a:stretch>
        </p:blipFill>
        <p:spPr>
          <a:xfrm>
            <a:off x="7375586" y="4549250"/>
            <a:ext cx="3569222" cy="2069062"/>
          </a:xfrm>
          <a:prstGeom prst="rect">
            <a:avLst/>
          </a:prstGeom>
        </p:spPr>
      </p:pic>
    </p:spTree>
    <p:extLst>
      <p:ext uri="{BB962C8B-B14F-4D97-AF65-F5344CB8AC3E}">
        <p14:creationId xmlns:p14="http://schemas.microsoft.com/office/powerpoint/2010/main" val="3825376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15" y="70243"/>
            <a:ext cx="7502003" cy="562318"/>
          </a:xfrm>
        </p:spPr>
        <p:txBody>
          <a:bodyPr>
            <a:normAutofit/>
          </a:bodyPr>
          <a:lstStyle/>
          <a:p>
            <a:r>
              <a:rPr lang="en-US" sz="2100" b="1" dirty="0" smtClean="0"/>
              <a:t>Key Methods in </a:t>
            </a:r>
            <a:r>
              <a:rPr lang="en-US" sz="2100" b="1" dirty="0"/>
              <a:t>Natural Language Processing </a:t>
            </a:r>
            <a:r>
              <a:rPr lang="en-US" sz="1800" b="1" dirty="0"/>
              <a:t>(NLP</a:t>
            </a:r>
            <a:r>
              <a:rPr lang="en-US" sz="2100" b="1" dirty="0"/>
              <a:t>)</a:t>
            </a:r>
          </a:p>
        </p:txBody>
      </p:sp>
      <p:sp>
        <p:nvSpPr>
          <p:cNvPr id="3" name="Content Placeholder 2"/>
          <p:cNvSpPr>
            <a:spLocks noGrp="1"/>
          </p:cNvSpPr>
          <p:nvPr>
            <p:ph idx="1"/>
          </p:nvPr>
        </p:nvSpPr>
        <p:spPr>
          <a:xfrm>
            <a:off x="80614" y="737119"/>
            <a:ext cx="6713713" cy="5784979"/>
          </a:xfrm>
        </p:spPr>
        <p:txBody>
          <a:bodyPr>
            <a:normAutofit/>
          </a:bodyPr>
          <a:lstStyle/>
          <a:p>
            <a:pPr algn="just"/>
            <a:r>
              <a:rPr lang="en-US" sz="1400" dirty="0"/>
              <a:t>Several key methods are fundamental to Natural Language Processing (NLP), enabling tasks such as language understanding, text generation, and sentiment analysis. These methods play a crucial role in processing and representing textual data for machine learning models.</a:t>
            </a:r>
          </a:p>
          <a:p>
            <a:pPr algn="just">
              <a:spcBef>
                <a:spcPts val="700"/>
              </a:spcBef>
              <a:buFont typeface="Wingdings" panose="05000000000000000000" pitchFamily="2" charset="2"/>
              <a:buChar char="q"/>
            </a:pPr>
            <a:r>
              <a:rPr lang="en-US" sz="1600" b="1" dirty="0"/>
              <a:t>Tokenization:</a:t>
            </a:r>
          </a:p>
          <a:p>
            <a:pPr algn="just">
              <a:spcBef>
                <a:spcPts val="300"/>
              </a:spcBef>
            </a:pPr>
            <a:r>
              <a:rPr lang="en-US" sz="1400" dirty="0"/>
              <a:t>Tokenization involves breaking down a piece of text into smaller units, such as words or </a:t>
            </a:r>
            <a:r>
              <a:rPr lang="en-US" sz="1400" dirty="0" err="1"/>
              <a:t>subwords</a:t>
            </a:r>
            <a:r>
              <a:rPr lang="en-US" sz="1400" dirty="0"/>
              <a:t>, known as tokens. This process facilitates further analysis and processing of text data.</a:t>
            </a:r>
          </a:p>
          <a:p>
            <a:pPr algn="just">
              <a:spcBef>
                <a:spcPts val="500"/>
              </a:spcBef>
            </a:pPr>
            <a:r>
              <a:rPr lang="en-US" sz="1400" b="1" dirty="0"/>
              <a:t>Example: </a:t>
            </a:r>
            <a:r>
              <a:rPr lang="en-US" sz="1400" dirty="0"/>
              <a:t>Sentence: "The quick brown fox jumps over the lazy dog." Tokens: </a:t>
            </a:r>
            <a:r>
              <a:rPr lang="en-US" sz="1400" dirty="0" smtClean="0"/>
              <a:t>[“The”, “quick”, “brown”, “fox”, “jumps”, “over”, “the”, “lazy”, “dog”, “.”]</a:t>
            </a:r>
            <a:endParaRPr lang="en-US" sz="1400" dirty="0"/>
          </a:p>
          <a:p>
            <a:pPr algn="just">
              <a:spcBef>
                <a:spcPts val="700"/>
              </a:spcBef>
              <a:buFont typeface="Wingdings" panose="05000000000000000000" pitchFamily="2" charset="2"/>
              <a:buChar char="q"/>
            </a:pPr>
            <a:r>
              <a:rPr lang="en-US" sz="1600" b="1" dirty="0"/>
              <a:t>Word</a:t>
            </a:r>
            <a:r>
              <a:rPr lang="en-US" sz="1600" dirty="0"/>
              <a:t> </a:t>
            </a:r>
            <a:r>
              <a:rPr lang="en-US" sz="1600" b="1" dirty="0" smtClean="0"/>
              <a:t>Embedding</a:t>
            </a:r>
            <a:r>
              <a:rPr lang="en-US" sz="1600" b="1" dirty="0"/>
              <a:t>:</a:t>
            </a:r>
          </a:p>
          <a:p>
            <a:pPr algn="just">
              <a:spcBef>
                <a:spcPts val="300"/>
              </a:spcBef>
            </a:pPr>
            <a:r>
              <a:rPr lang="en-US" sz="1400" dirty="0"/>
              <a:t>Word embedding is a technique used to represent words as dense vectors in a continuous vector space. This representation captures semantic relationships between words, enabling models to understand and generalize from textual data.</a:t>
            </a:r>
          </a:p>
          <a:p>
            <a:pPr algn="just">
              <a:spcBef>
                <a:spcPts val="500"/>
              </a:spcBef>
            </a:pPr>
            <a:r>
              <a:rPr lang="en-US" sz="1400" b="1" dirty="0"/>
              <a:t>Example</a:t>
            </a:r>
            <a:r>
              <a:rPr lang="en-US" sz="1400" dirty="0"/>
              <a:t>: Word: </a:t>
            </a:r>
            <a:r>
              <a:rPr lang="en-US" sz="1400" dirty="0" smtClean="0"/>
              <a:t>“cat” </a:t>
            </a:r>
            <a:r>
              <a:rPr lang="en-US" sz="1400" dirty="0"/>
              <a:t>Vector Representation: [0.2, -0.5, 0.8, ...]</a:t>
            </a:r>
          </a:p>
          <a:p>
            <a:pPr algn="just">
              <a:spcBef>
                <a:spcPts val="700"/>
              </a:spcBef>
              <a:buFont typeface="Wingdings" panose="05000000000000000000" pitchFamily="2" charset="2"/>
              <a:buChar char="q"/>
            </a:pPr>
            <a:r>
              <a:rPr lang="en-US" sz="1600" b="1" dirty="0"/>
              <a:t>Positional Embedding:</a:t>
            </a:r>
          </a:p>
          <a:p>
            <a:pPr algn="just">
              <a:spcBef>
                <a:spcPts val="300"/>
              </a:spcBef>
            </a:pPr>
            <a:r>
              <a:rPr lang="en-US" sz="1400" dirty="0"/>
              <a:t>Positional embedding is used in sequence-to-sequence models, such as transformers, to encode the positional information of tokens in a sequence. This allows models to differentiate between the positions of words in a sentence.</a:t>
            </a:r>
          </a:p>
          <a:p>
            <a:pPr algn="just">
              <a:spcBef>
                <a:spcPts val="500"/>
              </a:spcBef>
            </a:pPr>
            <a:r>
              <a:rPr lang="en-US" sz="1400" b="1" dirty="0"/>
              <a:t>Example: </a:t>
            </a:r>
            <a:r>
              <a:rPr lang="en-US" sz="1400" dirty="0"/>
              <a:t>Token: </a:t>
            </a:r>
            <a:r>
              <a:rPr lang="en-US" sz="1400" dirty="0" smtClean="0"/>
              <a:t>“fox” </a:t>
            </a:r>
            <a:r>
              <a:rPr lang="en-US" sz="1400" dirty="0"/>
              <a:t>Positional Embedding: [0.3, 0.1, -0.2, </a:t>
            </a:r>
            <a:r>
              <a:rPr lang="en-US" sz="1400" dirty="0" smtClean="0"/>
              <a:t>...]</a:t>
            </a:r>
            <a:endParaRPr lang="en-US" sz="1400" dirty="0"/>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11</a:t>
            </a:fld>
            <a:endParaRPr lang="en-US"/>
          </a:p>
        </p:txBody>
      </p:sp>
      <p:pic>
        <p:nvPicPr>
          <p:cNvPr id="6" name="Picture 5"/>
          <p:cNvPicPr>
            <a:picLocks noChangeAspect="1"/>
          </p:cNvPicPr>
          <p:nvPr/>
        </p:nvPicPr>
        <p:blipFill>
          <a:blip r:embed="rId2"/>
          <a:stretch>
            <a:fillRect/>
          </a:stretch>
        </p:blipFill>
        <p:spPr>
          <a:xfrm>
            <a:off x="7001245" y="65314"/>
            <a:ext cx="4291595" cy="1294474"/>
          </a:xfrm>
          <a:prstGeom prst="rect">
            <a:avLst/>
          </a:prstGeom>
        </p:spPr>
      </p:pic>
      <p:pic>
        <p:nvPicPr>
          <p:cNvPr id="8196" name="Picture 4" descr="Tokenization in Natural Language Processing - Wisdom ML"/>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2087"/>
          <a:stretch/>
        </p:blipFill>
        <p:spPr bwMode="auto">
          <a:xfrm>
            <a:off x="6729015" y="1359788"/>
            <a:ext cx="4291594" cy="1497859"/>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A Gentle Introduction to Positional Encoding in Transformer Models, Part 1  - MachineLearningMastery.co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9015" y="5366207"/>
            <a:ext cx="4563825" cy="1399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6762250" y="2938034"/>
            <a:ext cx="4225123" cy="2428173"/>
          </a:xfrm>
          <a:prstGeom prst="rect">
            <a:avLst/>
          </a:prstGeom>
        </p:spPr>
      </p:pic>
    </p:spTree>
    <p:extLst>
      <p:ext uri="{BB962C8B-B14F-4D97-AF65-F5344CB8AC3E}">
        <p14:creationId xmlns:p14="http://schemas.microsoft.com/office/powerpoint/2010/main" val="29349672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468756" y="2508962"/>
            <a:ext cx="9418320" cy="1245637"/>
          </a:xfrm>
        </p:spPr>
        <p:txBody>
          <a:bodyPr/>
          <a:lstStyle/>
          <a:p>
            <a:r>
              <a:rPr lang="en-US" dirty="0" smtClean="0"/>
              <a:t>Transformer</a:t>
            </a:r>
            <a:endParaRPr lang="en-US" dirty="0"/>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12</a:t>
            </a:fld>
            <a:endParaRPr lang="en-US"/>
          </a:p>
        </p:txBody>
      </p:sp>
    </p:spTree>
    <p:extLst>
      <p:ext uri="{BB962C8B-B14F-4D97-AF65-F5344CB8AC3E}">
        <p14:creationId xmlns:p14="http://schemas.microsoft.com/office/powerpoint/2010/main" val="338538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775" y="172529"/>
            <a:ext cx="9453753" cy="641350"/>
          </a:xfrm>
        </p:spPr>
        <p:txBody>
          <a:bodyPr>
            <a:normAutofit fontScale="90000"/>
          </a:bodyPr>
          <a:lstStyle/>
          <a:p>
            <a:r>
              <a:rPr lang="en-US" b="1" dirty="0"/>
              <a:t>Transformer</a:t>
            </a:r>
          </a:p>
        </p:txBody>
      </p:sp>
      <p:sp>
        <p:nvSpPr>
          <p:cNvPr id="3" name="Content Placeholder 2"/>
          <p:cNvSpPr>
            <a:spLocks noGrp="1"/>
          </p:cNvSpPr>
          <p:nvPr>
            <p:ph idx="1"/>
          </p:nvPr>
        </p:nvSpPr>
        <p:spPr>
          <a:xfrm>
            <a:off x="104775" y="941240"/>
            <a:ext cx="7055149" cy="5681812"/>
          </a:xfrm>
        </p:spPr>
        <p:txBody>
          <a:bodyPr>
            <a:normAutofit lnSpcReduction="10000"/>
          </a:bodyPr>
          <a:lstStyle/>
          <a:p>
            <a:pPr algn="just">
              <a:spcBef>
                <a:spcPts val="600"/>
              </a:spcBef>
              <a:spcAft>
                <a:spcPts val="0"/>
              </a:spcAft>
            </a:pPr>
            <a:r>
              <a:rPr lang="en-US" sz="1500" dirty="0"/>
              <a:t>The Transformer model, introduced by </a:t>
            </a:r>
            <a:r>
              <a:rPr lang="en-US" sz="1500" dirty="0" err="1"/>
              <a:t>Vaswani</a:t>
            </a:r>
            <a:r>
              <a:rPr lang="en-US" sz="1500" dirty="0"/>
              <a:t> et al. in the paper </a:t>
            </a:r>
            <a:r>
              <a:rPr lang="en-US" sz="1500" dirty="0" smtClean="0"/>
              <a:t>“Attention </a:t>
            </a:r>
            <a:r>
              <a:rPr lang="en-US" sz="1500" dirty="0"/>
              <a:t>is All You </a:t>
            </a:r>
            <a:r>
              <a:rPr lang="en-US" sz="1500" dirty="0" smtClean="0"/>
              <a:t>Need” </a:t>
            </a:r>
            <a:r>
              <a:rPr lang="en-US" sz="1500" dirty="0"/>
              <a:t>(2017), is a deep learning architecture that has revolutionized Natural Language Processing (NLP</a:t>
            </a:r>
            <a:r>
              <a:rPr lang="en-US" sz="1500" dirty="0" smtClean="0"/>
              <a:t>). </a:t>
            </a:r>
            <a:r>
              <a:rPr lang="en-US" sz="1500" dirty="0"/>
              <a:t>Unlike traditional recurrent models like RNNs and LSTMs, the Transformer relies entirely on self-attention mechanisms to process sequences of data, enabling parallelization and improved handling of long-range dependencies</a:t>
            </a:r>
            <a:r>
              <a:rPr lang="en-US" sz="1500" dirty="0" smtClean="0"/>
              <a:t>.</a:t>
            </a:r>
          </a:p>
          <a:p>
            <a:pPr algn="just">
              <a:spcBef>
                <a:spcPts val="600"/>
              </a:spcBef>
              <a:spcAft>
                <a:spcPts val="0"/>
              </a:spcAft>
            </a:pPr>
            <a:endParaRPr lang="en-US" sz="1300" dirty="0" smtClean="0"/>
          </a:p>
          <a:p>
            <a:pPr marL="0" indent="0" algn="just">
              <a:spcBef>
                <a:spcPts val="0"/>
              </a:spcBef>
              <a:spcAft>
                <a:spcPts val="0"/>
              </a:spcAft>
              <a:buNone/>
            </a:pPr>
            <a:r>
              <a:rPr lang="en-US" b="1" dirty="0" smtClean="0"/>
              <a:t>Applications</a:t>
            </a:r>
            <a:r>
              <a:rPr lang="en-US" b="1" dirty="0"/>
              <a:t>:</a:t>
            </a:r>
          </a:p>
          <a:p>
            <a:pPr algn="just">
              <a:spcBef>
                <a:spcPts val="1000"/>
              </a:spcBef>
            </a:pPr>
            <a:r>
              <a:rPr lang="en-US" sz="1400" b="1" dirty="0"/>
              <a:t>Language Modeling</a:t>
            </a:r>
            <a:r>
              <a:rPr lang="en-US" sz="1400" dirty="0"/>
              <a:t>: Transformers have been used to build powerful language models such as GPT-3 and BERT, which excel in tasks like text generation, translation, and question answering.</a:t>
            </a:r>
          </a:p>
          <a:p>
            <a:pPr algn="just">
              <a:spcBef>
                <a:spcPts val="1000"/>
              </a:spcBef>
            </a:pPr>
            <a:r>
              <a:rPr lang="en-US" sz="1400" b="1" dirty="0" smtClean="0"/>
              <a:t>Machine </a:t>
            </a:r>
            <a:r>
              <a:rPr lang="en-US" sz="1400" b="1" dirty="0"/>
              <a:t>Translation</a:t>
            </a:r>
            <a:r>
              <a:rPr lang="en-US" sz="1400" dirty="0"/>
              <a:t>: The Transformer model has set new benchmarks in machine translation tasks, outperforming previous models like LSTMs and GRUs.</a:t>
            </a:r>
          </a:p>
          <a:p>
            <a:pPr algn="just">
              <a:spcBef>
                <a:spcPts val="1000"/>
              </a:spcBef>
            </a:pPr>
            <a:r>
              <a:rPr lang="en-US" sz="1400" b="1" dirty="0" smtClean="0"/>
              <a:t>Text Summarization: </a:t>
            </a:r>
            <a:r>
              <a:rPr lang="en-US" sz="1400" dirty="0" smtClean="0"/>
              <a:t>Transformers </a:t>
            </a:r>
            <a:r>
              <a:rPr lang="en-US" sz="1400" dirty="0"/>
              <a:t>are effective in summarizing long documents by capturing the most relevant information and generating concise summaries.</a:t>
            </a:r>
          </a:p>
          <a:p>
            <a:pPr algn="just">
              <a:spcBef>
                <a:spcPts val="1000"/>
              </a:spcBef>
            </a:pPr>
            <a:r>
              <a:rPr lang="en-US" sz="1400" b="1" dirty="0"/>
              <a:t>Sentiment Analysis</a:t>
            </a:r>
            <a:r>
              <a:rPr lang="en-US" sz="1400" dirty="0"/>
              <a:t>: Transformers can analyze the sentiment expressed in text by understanding the contextual meaning of words and phrases, leading to accurate sentiment classification</a:t>
            </a:r>
            <a:r>
              <a:rPr lang="en-US" sz="1400" dirty="0" smtClean="0"/>
              <a:t>.</a:t>
            </a:r>
          </a:p>
          <a:p>
            <a:pPr algn="just">
              <a:spcBef>
                <a:spcPts val="1000"/>
              </a:spcBef>
            </a:pPr>
            <a:r>
              <a:rPr lang="en-US" sz="1400" b="1" dirty="0" smtClean="0"/>
              <a:t>Speech </a:t>
            </a:r>
            <a:r>
              <a:rPr lang="en-US" sz="1400" b="1" dirty="0"/>
              <a:t>Recognition: </a:t>
            </a:r>
            <a:r>
              <a:rPr lang="en-US" sz="1400" dirty="0"/>
              <a:t>Transformers have been applied to speech recognition tasks, improving the accuracy of transcribing spoken language into written text.</a:t>
            </a:r>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13</a:t>
            </a:fld>
            <a:endParaRPr lang="en-US"/>
          </a:p>
        </p:txBody>
      </p:sp>
      <p:pic>
        <p:nvPicPr>
          <p:cNvPr id="1026" name="Picture 2" descr="Transformers: Implementing NLP Models in 3 Lines of Code | Nlp, Deep  learning, Sentiment analy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9925" y="4085924"/>
            <a:ext cx="3988920" cy="2537128"/>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3"/>
          <a:srcRect l="12783" t="7317" r="15118"/>
          <a:stretch/>
        </p:blipFill>
        <p:spPr>
          <a:xfrm>
            <a:off x="7159924" y="853324"/>
            <a:ext cx="4053945" cy="2928822"/>
          </a:xfrm>
          <a:prstGeom prst="rect">
            <a:avLst/>
          </a:prstGeom>
        </p:spPr>
      </p:pic>
    </p:spTree>
    <p:extLst>
      <p:ext uri="{BB962C8B-B14F-4D97-AF65-F5344CB8AC3E}">
        <p14:creationId xmlns:p14="http://schemas.microsoft.com/office/powerpoint/2010/main" val="12834890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14</a:t>
            </a:fld>
            <a:endParaRPr lang="en-US"/>
          </a:p>
        </p:txBody>
      </p:sp>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900"/>
                    </a14:imgEffect>
                  </a14:imgLayer>
                </a14:imgProps>
              </a:ext>
            </a:extLst>
          </a:blip>
          <a:srcRect l="3099" t="6341" r="686" b="706"/>
          <a:stretch/>
        </p:blipFill>
        <p:spPr>
          <a:xfrm>
            <a:off x="1155471" y="1473113"/>
            <a:ext cx="9385069" cy="4995949"/>
          </a:xfrm>
          <a:prstGeom prst="roundRect">
            <a:avLst>
              <a:gd name="adj" fmla="val 21659"/>
            </a:avLst>
          </a:prstGeom>
          <a:ln>
            <a:solidFill>
              <a:schemeClr val="tx2"/>
            </a:solidFill>
          </a:ln>
        </p:spPr>
      </p:pic>
      <p:sp>
        <p:nvSpPr>
          <p:cNvPr id="7" name="Rectangle 6"/>
          <p:cNvSpPr/>
          <p:nvPr/>
        </p:nvSpPr>
        <p:spPr>
          <a:xfrm>
            <a:off x="245035" y="276691"/>
            <a:ext cx="7572907" cy="400110"/>
          </a:xfrm>
          <a:prstGeom prst="rect">
            <a:avLst/>
          </a:prstGeom>
        </p:spPr>
        <p:txBody>
          <a:bodyPr wrap="none">
            <a:spAutoFit/>
          </a:bodyPr>
          <a:lstStyle/>
          <a:p>
            <a:r>
              <a:rPr lang="en-US" sz="2000" b="1" dirty="0"/>
              <a:t>Neural Network Architectures for Different Data Types</a:t>
            </a:r>
          </a:p>
        </p:txBody>
      </p:sp>
      <p:sp>
        <p:nvSpPr>
          <p:cNvPr id="8" name="Rectangle 7"/>
          <p:cNvSpPr/>
          <p:nvPr/>
        </p:nvSpPr>
        <p:spPr>
          <a:xfrm>
            <a:off x="516683" y="676801"/>
            <a:ext cx="10402084" cy="369332"/>
          </a:xfrm>
          <a:prstGeom prst="rect">
            <a:avLst/>
          </a:prstGeom>
        </p:spPr>
        <p:txBody>
          <a:bodyPr wrap="square">
            <a:spAutoFit/>
          </a:bodyPr>
          <a:lstStyle/>
          <a:p>
            <a:r>
              <a:rPr lang="en-US" dirty="0"/>
              <a:t>Different neural network architectures are designed to handle specific types of data effectively.</a:t>
            </a:r>
          </a:p>
        </p:txBody>
      </p:sp>
    </p:spTree>
    <p:extLst>
      <p:ext uri="{BB962C8B-B14F-4D97-AF65-F5344CB8AC3E}">
        <p14:creationId xmlns:p14="http://schemas.microsoft.com/office/powerpoint/2010/main" val="17568260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637" y="12808"/>
            <a:ext cx="7914567" cy="567916"/>
          </a:xfrm>
        </p:spPr>
        <p:txBody>
          <a:bodyPr>
            <a:normAutofit/>
          </a:bodyPr>
          <a:lstStyle/>
          <a:p>
            <a:r>
              <a:rPr lang="en-US" sz="2800" b="1" dirty="0"/>
              <a:t>Transformer Model Architecture</a:t>
            </a:r>
          </a:p>
        </p:txBody>
      </p:sp>
      <p:sp>
        <p:nvSpPr>
          <p:cNvPr id="3" name="Content Placeholder 2"/>
          <p:cNvSpPr>
            <a:spLocks noGrp="1"/>
          </p:cNvSpPr>
          <p:nvPr>
            <p:ph idx="1"/>
          </p:nvPr>
        </p:nvSpPr>
        <p:spPr>
          <a:xfrm>
            <a:off x="0" y="615230"/>
            <a:ext cx="7768046" cy="6242770"/>
          </a:xfrm>
        </p:spPr>
        <p:txBody>
          <a:bodyPr>
            <a:normAutofit/>
          </a:bodyPr>
          <a:lstStyle/>
          <a:p>
            <a:pPr algn="just"/>
            <a:r>
              <a:rPr lang="en-US" sz="1400" dirty="0"/>
              <a:t>The Transformer model architecture is designed to handle sequential data through a series of key components that work together to process and transform inputs into outputs efficiently. Here’s a look at its main components:</a:t>
            </a:r>
          </a:p>
          <a:p>
            <a:pPr algn="just">
              <a:spcBef>
                <a:spcPts val="700"/>
              </a:spcBef>
              <a:buFont typeface="Wingdings" panose="05000000000000000000" pitchFamily="2" charset="2"/>
              <a:buChar char="q"/>
            </a:pPr>
            <a:r>
              <a:rPr lang="en-US" sz="1400" b="1" dirty="0"/>
              <a:t>Input Embedding:</a:t>
            </a:r>
          </a:p>
          <a:p>
            <a:pPr lvl="1" algn="just">
              <a:spcAft>
                <a:spcPts val="200"/>
              </a:spcAft>
            </a:pPr>
            <a:r>
              <a:rPr lang="en-US" sz="1400" dirty="0"/>
              <a:t>Converts input tokens into dense vector representations.</a:t>
            </a:r>
          </a:p>
          <a:p>
            <a:pPr lvl="1" algn="just">
              <a:spcAft>
                <a:spcPts val="200"/>
              </a:spcAft>
            </a:pPr>
            <a:r>
              <a:rPr lang="en-US" sz="1400" dirty="0"/>
              <a:t>These </a:t>
            </a:r>
            <a:r>
              <a:rPr lang="en-US" sz="1400" dirty="0" smtClean="0"/>
              <a:t>embedding's </a:t>
            </a:r>
            <a:r>
              <a:rPr lang="en-US" sz="1400" dirty="0"/>
              <a:t>capture the semantic meaning of the words.</a:t>
            </a:r>
          </a:p>
          <a:p>
            <a:pPr algn="just">
              <a:spcBef>
                <a:spcPts val="700"/>
              </a:spcBef>
              <a:buFont typeface="Wingdings" panose="05000000000000000000" pitchFamily="2" charset="2"/>
              <a:buChar char="q"/>
            </a:pPr>
            <a:r>
              <a:rPr lang="en-US" sz="1400" b="1" dirty="0"/>
              <a:t>Positional Encoding:</a:t>
            </a:r>
          </a:p>
          <a:p>
            <a:pPr lvl="1" algn="just"/>
            <a:r>
              <a:rPr lang="en-US" sz="1400" dirty="0"/>
              <a:t>Adds information about the position of each token in the sequence.</a:t>
            </a:r>
          </a:p>
          <a:p>
            <a:pPr lvl="1" algn="just"/>
            <a:r>
              <a:rPr lang="en-US" sz="1400" dirty="0"/>
              <a:t>Ensures the model takes the order of tokens into account, which is crucial for understanding context.</a:t>
            </a:r>
          </a:p>
          <a:p>
            <a:pPr algn="just">
              <a:spcBef>
                <a:spcPts val="700"/>
              </a:spcBef>
              <a:buFont typeface="Wingdings" panose="05000000000000000000" pitchFamily="2" charset="2"/>
              <a:buChar char="q"/>
            </a:pPr>
            <a:r>
              <a:rPr lang="en-US" sz="1400" b="1" dirty="0"/>
              <a:t>Self-Attention:</a:t>
            </a:r>
          </a:p>
          <a:p>
            <a:pPr lvl="1" algn="just"/>
            <a:r>
              <a:rPr lang="en-US" sz="1400" dirty="0"/>
              <a:t>Allows each token to attend to every other token in the sequence.</a:t>
            </a:r>
          </a:p>
          <a:p>
            <a:pPr lvl="1" algn="just"/>
            <a:r>
              <a:rPr lang="en-US" sz="1400" dirty="0"/>
              <a:t>Helps the model to weigh the importance of different tokens when processing each token, capturing dependencies regardless of their distance in the sequence.</a:t>
            </a:r>
          </a:p>
          <a:p>
            <a:pPr algn="just">
              <a:spcBef>
                <a:spcPts val="700"/>
              </a:spcBef>
              <a:buFont typeface="Wingdings" panose="05000000000000000000" pitchFamily="2" charset="2"/>
              <a:buChar char="q"/>
            </a:pPr>
            <a:r>
              <a:rPr lang="en-US" sz="1400" b="1" dirty="0"/>
              <a:t>Multi-Head Attention:</a:t>
            </a:r>
          </a:p>
          <a:p>
            <a:pPr lvl="1" algn="just"/>
            <a:r>
              <a:rPr lang="en-US" sz="1400" dirty="0"/>
              <a:t>Consists of multiple self-attention mechanisms running in parallel.</a:t>
            </a:r>
          </a:p>
          <a:p>
            <a:pPr lvl="1" algn="just"/>
            <a:r>
              <a:rPr lang="en-US" sz="1400" dirty="0"/>
              <a:t>Enables the model to focus on different parts of the sequence simultaneously, capturing a richer set of dependencies.</a:t>
            </a:r>
          </a:p>
          <a:p>
            <a:pPr algn="just">
              <a:spcBef>
                <a:spcPts val="700"/>
              </a:spcBef>
              <a:buFont typeface="Wingdings" panose="05000000000000000000" pitchFamily="2" charset="2"/>
              <a:buChar char="q"/>
            </a:pPr>
            <a:r>
              <a:rPr lang="en-US" sz="1400" b="1" dirty="0"/>
              <a:t>Normalization and Feed-Forward Network:</a:t>
            </a:r>
          </a:p>
          <a:p>
            <a:pPr lvl="1" algn="just">
              <a:spcBef>
                <a:spcPts val="600"/>
              </a:spcBef>
              <a:spcAft>
                <a:spcPts val="200"/>
              </a:spcAft>
            </a:pPr>
            <a:r>
              <a:rPr lang="en-US" sz="1400" b="1" dirty="0"/>
              <a:t>Normalization: </a:t>
            </a:r>
            <a:r>
              <a:rPr lang="en-US" sz="1400" dirty="0"/>
              <a:t>Layer normalization is applied to stabilize and speed up training.</a:t>
            </a:r>
          </a:p>
          <a:p>
            <a:pPr lvl="1" algn="just">
              <a:spcBef>
                <a:spcPts val="200"/>
              </a:spcBef>
              <a:spcAft>
                <a:spcPts val="600"/>
              </a:spcAft>
            </a:pPr>
            <a:r>
              <a:rPr lang="en-US" sz="1400" b="1" dirty="0"/>
              <a:t>Feed-Forward Network: </a:t>
            </a:r>
            <a:r>
              <a:rPr lang="en-US" sz="1400" dirty="0"/>
              <a:t>After normalization, the output is passed through a position-wise feed-forward network for further transformation. This typically involves two linear layers with a </a:t>
            </a:r>
            <a:r>
              <a:rPr lang="en-US" sz="1400" dirty="0" err="1"/>
              <a:t>ReLU</a:t>
            </a:r>
            <a:r>
              <a:rPr lang="en-US" sz="1400" dirty="0"/>
              <a:t> activation in between</a:t>
            </a:r>
            <a:r>
              <a:rPr lang="en-US" sz="1400" dirty="0" smtClean="0"/>
              <a:t>.</a:t>
            </a:r>
            <a:endParaRPr lang="en-US" sz="1400" dirty="0"/>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15</a:t>
            </a:fld>
            <a:endParaRPr lang="en-US"/>
          </a:p>
        </p:txBody>
      </p:sp>
      <p:pic>
        <p:nvPicPr>
          <p:cNvPr id="3074" name="Picture 2" descr="Transformers In NLP | State-Of-The-Art-Mode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8046" y="580724"/>
            <a:ext cx="3422467" cy="5753574"/>
          </a:xfrm>
          <a:prstGeom prst="roundRect">
            <a:avLst>
              <a:gd name="adj" fmla="val 14146"/>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5" name="Rectangle 4"/>
          <p:cNvSpPr/>
          <p:nvPr/>
        </p:nvSpPr>
        <p:spPr>
          <a:xfrm>
            <a:off x="8212975" y="6465344"/>
            <a:ext cx="3203372" cy="261610"/>
          </a:xfrm>
          <a:prstGeom prst="rect">
            <a:avLst/>
          </a:prstGeom>
        </p:spPr>
        <p:txBody>
          <a:bodyPr wrap="square">
            <a:spAutoFit/>
          </a:bodyPr>
          <a:lstStyle/>
          <a:p>
            <a:pPr algn="just"/>
            <a:r>
              <a:rPr lang="en-US" sz="1100" b="1" dirty="0"/>
              <a:t>The Transformer – model architecture.</a:t>
            </a:r>
          </a:p>
        </p:txBody>
      </p:sp>
    </p:spTree>
    <p:extLst>
      <p:ext uri="{BB962C8B-B14F-4D97-AF65-F5344CB8AC3E}">
        <p14:creationId xmlns:p14="http://schemas.microsoft.com/office/powerpoint/2010/main" val="4180992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15" y="88927"/>
            <a:ext cx="6216511" cy="568134"/>
          </a:xfrm>
        </p:spPr>
        <p:txBody>
          <a:bodyPr>
            <a:normAutofit/>
          </a:bodyPr>
          <a:lstStyle/>
          <a:p>
            <a:r>
              <a:rPr lang="en-US" sz="2800" b="1" dirty="0"/>
              <a:t>Transformer Model Architecture</a:t>
            </a:r>
          </a:p>
        </p:txBody>
      </p:sp>
      <p:sp>
        <p:nvSpPr>
          <p:cNvPr id="3" name="Content Placeholder 2"/>
          <p:cNvSpPr>
            <a:spLocks noGrp="1"/>
          </p:cNvSpPr>
          <p:nvPr>
            <p:ph idx="1"/>
          </p:nvPr>
        </p:nvSpPr>
        <p:spPr>
          <a:xfrm>
            <a:off x="120015" y="627826"/>
            <a:ext cx="5887592" cy="5686425"/>
          </a:xfrm>
        </p:spPr>
        <p:txBody>
          <a:bodyPr>
            <a:noAutofit/>
          </a:bodyPr>
          <a:lstStyle/>
          <a:p>
            <a:pPr algn="just"/>
            <a:r>
              <a:rPr lang="en-US" dirty="0"/>
              <a:t>Let’s begin by </a:t>
            </a:r>
            <a:r>
              <a:rPr lang="en-US" dirty="0" smtClean="0"/>
              <a:t>looking </a:t>
            </a:r>
            <a:r>
              <a:rPr lang="en-US" dirty="0"/>
              <a:t>with the model as a black box that translates a sentence from one language to another. </a:t>
            </a:r>
            <a:endParaRPr lang="en-US" dirty="0" smtClean="0"/>
          </a:p>
          <a:p>
            <a:pPr algn="just">
              <a:spcBef>
                <a:spcPts val="500"/>
              </a:spcBef>
            </a:pPr>
            <a:r>
              <a:rPr lang="en-US" dirty="0" smtClean="0"/>
              <a:t>Diagram shows translating </a:t>
            </a:r>
            <a:r>
              <a:rPr lang="en-US" dirty="0"/>
              <a:t>input text to output text, highlighting encoding and decoding components with arrows showing data flow</a:t>
            </a:r>
            <a:r>
              <a:rPr lang="en-US" dirty="0" smtClean="0"/>
              <a:t>.</a:t>
            </a:r>
          </a:p>
          <a:p>
            <a:pPr algn="just">
              <a:spcBef>
                <a:spcPts val="800"/>
              </a:spcBef>
              <a:buFont typeface="Wingdings" panose="05000000000000000000" pitchFamily="2" charset="2"/>
              <a:buChar char="q"/>
            </a:pPr>
            <a:r>
              <a:rPr lang="en-US" sz="2400" b="1" dirty="0" smtClean="0"/>
              <a:t>Encoding </a:t>
            </a:r>
            <a:r>
              <a:rPr lang="en-US" sz="2400" b="1" dirty="0"/>
              <a:t>Component:</a:t>
            </a:r>
          </a:p>
          <a:p>
            <a:pPr algn="just">
              <a:spcBef>
                <a:spcPts val="500"/>
              </a:spcBef>
            </a:pPr>
            <a:r>
              <a:rPr lang="en-US" dirty="0"/>
              <a:t>Transforms input sentence into vectors representing semantic </a:t>
            </a:r>
            <a:r>
              <a:rPr lang="en-US" dirty="0" smtClean="0"/>
              <a:t>content of </a:t>
            </a:r>
            <a:r>
              <a:rPr lang="en-US" dirty="0"/>
              <a:t>the text</a:t>
            </a:r>
            <a:r>
              <a:rPr lang="en-US" dirty="0" smtClean="0"/>
              <a:t>.</a:t>
            </a:r>
          </a:p>
          <a:p>
            <a:pPr algn="just">
              <a:spcBef>
                <a:spcPts val="500"/>
              </a:spcBef>
            </a:pPr>
            <a:r>
              <a:rPr lang="en-US" dirty="0"/>
              <a:t>Consists of multiple stacked encoders, typically six, but adjustable based on application needs</a:t>
            </a:r>
            <a:r>
              <a:rPr lang="en-US" dirty="0" smtClean="0"/>
              <a:t>.</a:t>
            </a:r>
          </a:p>
          <a:p>
            <a:pPr algn="just">
              <a:spcBef>
                <a:spcPts val="800"/>
              </a:spcBef>
              <a:buFont typeface="Wingdings" panose="05000000000000000000" pitchFamily="2" charset="2"/>
              <a:buChar char="q"/>
            </a:pPr>
            <a:r>
              <a:rPr lang="en-US" sz="2400" b="1" dirty="0" smtClean="0"/>
              <a:t>Decoding </a:t>
            </a:r>
            <a:r>
              <a:rPr lang="en-US" sz="2400" b="1" dirty="0"/>
              <a:t>Component:</a:t>
            </a:r>
          </a:p>
          <a:p>
            <a:pPr algn="just">
              <a:spcBef>
                <a:spcPts val="100"/>
              </a:spcBef>
              <a:spcAft>
                <a:spcPts val="0"/>
              </a:spcAft>
            </a:pPr>
            <a:r>
              <a:rPr lang="en-US" dirty="0"/>
              <a:t>Converts encoded vectors into a translated </a:t>
            </a:r>
            <a:r>
              <a:rPr lang="en-US" dirty="0" smtClean="0"/>
              <a:t>sentence.</a:t>
            </a:r>
          </a:p>
          <a:p>
            <a:pPr algn="just">
              <a:spcBef>
                <a:spcPts val="100"/>
              </a:spcBef>
              <a:spcAft>
                <a:spcPts val="0"/>
              </a:spcAft>
            </a:pPr>
            <a:r>
              <a:rPr lang="en-US" dirty="0" smtClean="0"/>
              <a:t>The </a:t>
            </a:r>
            <a:r>
              <a:rPr lang="en-US" dirty="0"/>
              <a:t>decoding component mirrors the encoding component with the same number of decoders stacked on top of each other.</a:t>
            </a:r>
          </a:p>
          <a:p>
            <a:pPr algn="just">
              <a:spcBef>
                <a:spcPts val="500"/>
              </a:spcBef>
            </a:pPr>
            <a:r>
              <a:rPr lang="en-US" dirty="0"/>
              <a:t>Each decoder layer also includes additional mechanisms to process the encoded information and generate the final output</a:t>
            </a:r>
            <a:r>
              <a:rPr lang="en-US" dirty="0" smtClean="0"/>
              <a:t>.</a:t>
            </a:r>
            <a:endParaRPr lang="en-US" dirty="0"/>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16</a:t>
            </a:fld>
            <a:endParaRPr lang="en-US"/>
          </a:p>
        </p:txBody>
      </p:sp>
      <p:pic>
        <p:nvPicPr>
          <p:cNvPr id="2050" name="Picture 2" descr="https://jalammar.github.io/images/t/the_transformer_3.png"/>
          <p:cNvPicPr>
            <a:picLocks noChangeAspect="1" noChangeArrowheads="1"/>
          </p:cNvPicPr>
          <p:nvPr/>
        </p:nvPicPr>
        <p:blipFill rotWithShape="1">
          <a:blip r:embed="rId3">
            <a:extLst>
              <a:ext uri="{28A0092B-C50C-407E-A947-70E740481C1C}">
                <a14:useLocalDpi xmlns:a14="http://schemas.microsoft.com/office/drawing/2010/main" val="0"/>
              </a:ext>
            </a:extLst>
          </a:blip>
          <a:srcRect l="1597" t="10489" r="385" b="3458"/>
          <a:stretch/>
        </p:blipFill>
        <p:spPr bwMode="auto">
          <a:xfrm>
            <a:off x="6153913" y="627826"/>
            <a:ext cx="4992624" cy="1118678"/>
          </a:xfrm>
          <a:prstGeom prst="roundRect">
            <a:avLst>
              <a:gd name="adj" fmla="val 14980"/>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2052" name="Picture 4" descr="https://jalammar.github.io/images/t/The_transformer_encoders_decoder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3912" y="1893799"/>
            <a:ext cx="4992625" cy="2248433"/>
          </a:xfrm>
          <a:prstGeom prst="roundRect">
            <a:avLst>
              <a:gd name="adj" fmla="val 9033"/>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6153911" y="4219980"/>
            <a:ext cx="4992625" cy="2376450"/>
          </a:xfrm>
          <a:prstGeom prst="roundRect">
            <a:avLst>
              <a:gd name="adj" fmla="val 10200"/>
            </a:avLst>
          </a:prstGeom>
          <a:ln>
            <a:solidFill>
              <a:schemeClr val="bg2"/>
            </a:solidFill>
          </a:ln>
        </p:spPr>
      </p:pic>
    </p:spTree>
    <p:extLst>
      <p:ext uri="{BB962C8B-B14F-4D97-AF65-F5344CB8AC3E}">
        <p14:creationId xmlns:p14="http://schemas.microsoft.com/office/powerpoint/2010/main" val="486721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78" y="188075"/>
            <a:ext cx="9548726" cy="422804"/>
          </a:xfrm>
        </p:spPr>
        <p:txBody>
          <a:bodyPr>
            <a:noAutofit/>
          </a:bodyPr>
          <a:lstStyle/>
          <a:p>
            <a:r>
              <a:rPr lang="en-US" sz="2800" b="1" dirty="0"/>
              <a:t>Transformer Model: </a:t>
            </a:r>
            <a:r>
              <a:rPr lang="en-US" sz="2400" b="1" dirty="0"/>
              <a:t>Encoding and Decoding Components</a:t>
            </a:r>
            <a:endParaRPr lang="en-US" sz="2400" dirty="0"/>
          </a:p>
        </p:txBody>
      </p:sp>
      <p:sp>
        <p:nvSpPr>
          <p:cNvPr id="3" name="Content Placeholder 2"/>
          <p:cNvSpPr>
            <a:spLocks noGrp="1"/>
          </p:cNvSpPr>
          <p:nvPr>
            <p:ph idx="1"/>
          </p:nvPr>
        </p:nvSpPr>
        <p:spPr>
          <a:xfrm>
            <a:off x="198778" y="610879"/>
            <a:ext cx="6114934" cy="5365780"/>
          </a:xfrm>
        </p:spPr>
        <p:txBody>
          <a:bodyPr>
            <a:noAutofit/>
          </a:bodyPr>
          <a:lstStyle/>
          <a:p>
            <a:pPr algn="just">
              <a:spcBef>
                <a:spcPts val="700"/>
              </a:spcBef>
              <a:buFont typeface="Wingdings" panose="05000000000000000000" pitchFamily="2" charset="2"/>
              <a:buChar char="q"/>
            </a:pPr>
            <a:r>
              <a:rPr lang="en-US" sz="2200" b="1" dirty="0" smtClean="0"/>
              <a:t>Encoder </a:t>
            </a:r>
            <a:r>
              <a:rPr lang="en-US" sz="2200" b="1" dirty="0"/>
              <a:t>Structure</a:t>
            </a:r>
            <a:r>
              <a:rPr lang="en-US" dirty="0"/>
              <a:t>:</a:t>
            </a:r>
          </a:p>
          <a:p>
            <a:pPr marL="0" indent="0" algn="just">
              <a:spcBef>
                <a:spcPts val="500"/>
              </a:spcBef>
              <a:buNone/>
            </a:pPr>
            <a:r>
              <a:rPr lang="en-US" sz="1600" dirty="0" smtClean="0"/>
              <a:t>    Each encoder is broken down into two main sub-layers:</a:t>
            </a:r>
          </a:p>
          <a:p>
            <a:pPr algn="just">
              <a:spcBef>
                <a:spcPts val="500"/>
              </a:spcBef>
            </a:pPr>
            <a:r>
              <a:rPr lang="en-US" sz="1500" b="1" dirty="0" smtClean="0"/>
              <a:t>Self-Attention </a:t>
            </a:r>
            <a:r>
              <a:rPr lang="en-US" sz="1500" b="1" dirty="0"/>
              <a:t>Layer</a:t>
            </a:r>
            <a:r>
              <a:rPr lang="en-US" sz="1500" dirty="0"/>
              <a:t>:</a:t>
            </a:r>
          </a:p>
          <a:p>
            <a:pPr lvl="1" algn="just"/>
            <a:r>
              <a:rPr lang="en-US" sz="1500" dirty="0"/>
              <a:t>Helps the encoder look at other words in the input sentence while encoding a specific word.</a:t>
            </a:r>
          </a:p>
          <a:p>
            <a:pPr lvl="1" algn="just"/>
            <a:r>
              <a:rPr lang="en-US" sz="1500" dirty="0"/>
              <a:t>Captures dependencies and relationships between words.</a:t>
            </a:r>
          </a:p>
          <a:p>
            <a:pPr algn="just">
              <a:spcBef>
                <a:spcPts val="500"/>
              </a:spcBef>
            </a:pPr>
            <a:r>
              <a:rPr lang="en-US" sz="1500" b="1" dirty="0"/>
              <a:t>Feed-Forward Neural Network</a:t>
            </a:r>
            <a:r>
              <a:rPr lang="en-US" sz="1500" dirty="0"/>
              <a:t>:</a:t>
            </a:r>
          </a:p>
          <a:p>
            <a:pPr lvl="1" algn="just"/>
            <a:r>
              <a:rPr lang="en-US" sz="1500" dirty="0"/>
              <a:t>Outputs of the </a:t>
            </a:r>
            <a:r>
              <a:rPr lang="en-US" sz="1500" dirty="0" smtClean="0"/>
              <a:t>self-attention layer are fed into this network.</a:t>
            </a:r>
          </a:p>
          <a:p>
            <a:pPr lvl="1" algn="just"/>
            <a:r>
              <a:rPr lang="en-US" sz="1500" dirty="0" smtClean="0"/>
              <a:t>The exact same network is independently applied to each position.</a:t>
            </a:r>
          </a:p>
          <a:p>
            <a:pPr lvl="1" algn="just"/>
            <a:r>
              <a:rPr lang="en-US" sz="1500" dirty="0" smtClean="0"/>
              <a:t>Transforms the data further.</a:t>
            </a:r>
          </a:p>
          <a:p>
            <a:pPr algn="just">
              <a:spcBef>
                <a:spcPts val="700"/>
              </a:spcBef>
              <a:buFont typeface="Wingdings" panose="05000000000000000000" pitchFamily="2" charset="2"/>
              <a:buChar char="q"/>
            </a:pPr>
            <a:r>
              <a:rPr lang="en-US" sz="2000" b="1" dirty="0" smtClean="0"/>
              <a:t>Decoder Structure:</a:t>
            </a:r>
          </a:p>
          <a:p>
            <a:pPr marL="274320" lvl="1" indent="0" algn="just">
              <a:spcBef>
                <a:spcPts val="700"/>
              </a:spcBef>
              <a:buNone/>
            </a:pPr>
            <a:r>
              <a:rPr lang="en-US" sz="1300" dirty="0" smtClean="0"/>
              <a:t>The decoder has both those layers, but between them is an attention layer that helps the decoder focus on relevant parts of the input sentence.</a:t>
            </a:r>
            <a:endParaRPr lang="en-US" sz="1300" b="1" dirty="0" smtClean="0"/>
          </a:p>
          <a:p>
            <a:pPr algn="just">
              <a:spcBef>
                <a:spcPts val="500"/>
              </a:spcBef>
            </a:pPr>
            <a:r>
              <a:rPr lang="en-US" sz="1400" b="1" dirty="0" smtClean="0"/>
              <a:t>Self-Attention Layer</a:t>
            </a:r>
            <a:r>
              <a:rPr lang="en-US" sz="1400" dirty="0" smtClean="0"/>
              <a:t>:</a:t>
            </a:r>
          </a:p>
          <a:p>
            <a:pPr lvl="1" algn="just"/>
            <a:r>
              <a:rPr lang="en-US" sz="1400" dirty="0" smtClean="0"/>
              <a:t>Allows </a:t>
            </a:r>
            <a:r>
              <a:rPr lang="en-US" sz="1400" dirty="0"/>
              <a:t>the decoder to attend to different positions in the input sequence of the target language.</a:t>
            </a:r>
          </a:p>
          <a:p>
            <a:pPr algn="just">
              <a:spcBef>
                <a:spcPts val="500"/>
              </a:spcBef>
            </a:pPr>
            <a:r>
              <a:rPr lang="en-US" sz="1400" b="1" dirty="0"/>
              <a:t>Encoder-Decoder Attention Layer</a:t>
            </a:r>
            <a:r>
              <a:rPr lang="en-US" sz="1400" dirty="0"/>
              <a:t>:</a:t>
            </a:r>
          </a:p>
          <a:p>
            <a:pPr lvl="1" algn="just"/>
            <a:r>
              <a:rPr lang="en-US" sz="1400" dirty="0"/>
              <a:t>Helps the decoder focus on relevant parts of the input sentence.</a:t>
            </a:r>
          </a:p>
          <a:p>
            <a:pPr lvl="1" algn="just"/>
            <a:r>
              <a:rPr lang="en-US" sz="1400" dirty="0"/>
              <a:t>Similar to the attention mechanism in seq2seq models.</a:t>
            </a:r>
          </a:p>
          <a:p>
            <a:pPr algn="just">
              <a:spcBef>
                <a:spcPts val="500"/>
              </a:spcBef>
            </a:pPr>
            <a:r>
              <a:rPr lang="en-US" sz="1400" b="1" dirty="0"/>
              <a:t>Feed-Forward Neural Network</a:t>
            </a:r>
            <a:r>
              <a:rPr lang="en-US" sz="1400" dirty="0"/>
              <a:t>:</a:t>
            </a:r>
          </a:p>
          <a:p>
            <a:pPr lvl="1" algn="just"/>
            <a:r>
              <a:rPr lang="en-US" sz="1400" dirty="0"/>
              <a:t>Similar to the encoder, it transforms the data at each position</a:t>
            </a:r>
            <a:r>
              <a:rPr lang="en-US" sz="1400" dirty="0" smtClean="0"/>
              <a:t>.</a:t>
            </a:r>
            <a:endParaRPr lang="en-US" sz="1400" dirty="0"/>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17</a:t>
            </a:fld>
            <a:endParaRPr lang="en-US"/>
          </a:p>
        </p:txBody>
      </p:sp>
      <p:pic>
        <p:nvPicPr>
          <p:cNvPr id="4098" name="Picture 2" descr="https://jalammar.github.io/images/t/Transformer_decod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4297" y="4642393"/>
            <a:ext cx="4898543" cy="1826669"/>
          </a:xfrm>
          <a:prstGeom prst="roundRect">
            <a:avLst>
              <a:gd name="adj" fmla="val 12662"/>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4"/>
          <a:srcRect l="3494" t="9540" r="3706" b="11015"/>
          <a:stretch/>
        </p:blipFill>
        <p:spPr>
          <a:xfrm>
            <a:off x="6313712" y="1033683"/>
            <a:ext cx="4846319" cy="2152996"/>
          </a:xfrm>
          <a:prstGeom prst="roundRect">
            <a:avLst/>
          </a:prstGeom>
          <a:ln>
            <a:solidFill>
              <a:schemeClr val="bg2"/>
            </a:solidFill>
          </a:ln>
        </p:spPr>
      </p:pic>
    </p:spTree>
    <p:extLst>
      <p:ext uri="{BB962C8B-B14F-4D97-AF65-F5344CB8AC3E}">
        <p14:creationId xmlns:p14="http://schemas.microsoft.com/office/powerpoint/2010/main" val="22698792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18</a:t>
            </a:fld>
            <a:endParaRPr lang="en-US"/>
          </a:p>
        </p:txBody>
      </p:sp>
      <p:sp>
        <p:nvSpPr>
          <p:cNvPr id="5" name="Rectangle 4"/>
          <p:cNvSpPr/>
          <p:nvPr/>
        </p:nvSpPr>
        <p:spPr>
          <a:xfrm>
            <a:off x="255288" y="326670"/>
            <a:ext cx="5370381" cy="400110"/>
          </a:xfrm>
          <a:prstGeom prst="rect">
            <a:avLst/>
          </a:prstGeom>
        </p:spPr>
        <p:txBody>
          <a:bodyPr wrap="none">
            <a:spAutoFit/>
          </a:bodyPr>
          <a:lstStyle/>
          <a:p>
            <a:pPr fontAlgn="base"/>
            <a:r>
              <a:rPr lang="en-US" sz="2000" b="1" dirty="0">
                <a:solidFill>
                  <a:srgbClr val="222222"/>
                </a:solidFill>
                <a:latin typeface="+mj-lt"/>
              </a:rPr>
              <a:t>Bringing The Tensors Into The Picture</a:t>
            </a:r>
            <a:endParaRPr lang="en-US" sz="2000" b="1" i="0" dirty="0">
              <a:solidFill>
                <a:srgbClr val="222222"/>
              </a:solidFill>
              <a:effectLst/>
              <a:latin typeface="+mj-lt"/>
            </a:endParaRPr>
          </a:p>
        </p:txBody>
      </p:sp>
      <p:pic>
        <p:nvPicPr>
          <p:cNvPr id="6" name="Picture 5"/>
          <p:cNvPicPr>
            <a:picLocks noChangeAspect="1"/>
          </p:cNvPicPr>
          <p:nvPr/>
        </p:nvPicPr>
        <p:blipFill>
          <a:blip r:embed="rId3"/>
          <a:stretch>
            <a:fillRect/>
          </a:stretch>
        </p:blipFill>
        <p:spPr>
          <a:xfrm>
            <a:off x="6271949" y="1000232"/>
            <a:ext cx="5020887" cy="942975"/>
          </a:xfrm>
          <a:prstGeom prst="roundRect">
            <a:avLst/>
          </a:prstGeom>
          <a:ln>
            <a:solidFill>
              <a:schemeClr val="bg2"/>
            </a:solidFill>
          </a:ln>
        </p:spPr>
      </p:pic>
      <p:sp>
        <p:nvSpPr>
          <p:cNvPr id="9" name="Rectangle 8"/>
          <p:cNvSpPr/>
          <p:nvPr/>
        </p:nvSpPr>
        <p:spPr>
          <a:xfrm>
            <a:off x="255288" y="726780"/>
            <a:ext cx="5958673" cy="6186309"/>
          </a:xfrm>
          <a:prstGeom prst="rect">
            <a:avLst/>
          </a:prstGeom>
        </p:spPr>
        <p:txBody>
          <a:bodyPr wrap="square">
            <a:spAutoFit/>
          </a:bodyPr>
          <a:lstStyle/>
          <a:p>
            <a:pPr marL="285750" indent="-285750" algn="just">
              <a:buFont typeface="Arial" panose="020B0604020202020204" pitchFamily="34" charset="0"/>
              <a:buChar char="•"/>
            </a:pPr>
            <a:r>
              <a:rPr lang="en-US" dirty="0" smtClean="0"/>
              <a:t>Let’s </a:t>
            </a:r>
            <a:r>
              <a:rPr lang="en-US" dirty="0"/>
              <a:t>start to look at the </a:t>
            </a:r>
            <a:r>
              <a:rPr lang="en-US" dirty="0" smtClean="0"/>
              <a:t>flow of various vectors/tensors </a:t>
            </a:r>
            <a:r>
              <a:rPr lang="en-US" dirty="0"/>
              <a:t>through model components to transform input into output.</a:t>
            </a:r>
          </a:p>
          <a:p>
            <a:pPr marL="285750" indent="-285750" algn="just">
              <a:buFont typeface="Arial" panose="020B0604020202020204" pitchFamily="34" charset="0"/>
              <a:buChar char="•"/>
            </a:pPr>
            <a:r>
              <a:rPr lang="en-US" dirty="0" smtClean="0"/>
              <a:t>Converting </a:t>
            </a:r>
            <a:r>
              <a:rPr lang="en-US" dirty="0"/>
              <a:t>each input word into a vector using an embedding algorithm</a:t>
            </a:r>
            <a:r>
              <a:rPr lang="en-US" dirty="0" smtClean="0"/>
              <a:t>.</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Embedding occurs in the bottom-most encoder, which converts words into 512-size vectors</a:t>
            </a:r>
            <a:r>
              <a:rPr lang="en-US" dirty="0" smtClean="0"/>
              <a:t>.</a:t>
            </a:r>
            <a:endParaRPr lang="en-US" dirty="0"/>
          </a:p>
          <a:p>
            <a:pPr marL="285750" indent="-285750" algn="just">
              <a:buFont typeface="Arial" panose="020B0604020202020204" pitchFamily="34" charset="0"/>
              <a:buChar char="•"/>
            </a:pPr>
            <a:r>
              <a:rPr lang="en-US" dirty="0" smtClean="0"/>
              <a:t>All encoders </a:t>
            </a:r>
            <a:r>
              <a:rPr lang="en-US" dirty="0"/>
              <a:t>receive 512-size vectors: word </a:t>
            </a:r>
            <a:r>
              <a:rPr lang="en-US" dirty="0" err="1"/>
              <a:t>embeddings</a:t>
            </a:r>
            <a:r>
              <a:rPr lang="en-US" dirty="0"/>
              <a:t> in the bottom encoder, and outputs from the encoder below in </a:t>
            </a:r>
            <a:r>
              <a:rPr lang="en-US" dirty="0" smtClean="0"/>
              <a:t>others.</a:t>
            </a:r>
          </a:p>
          <a:p>
            <a:pPr marL="285750" indent="-285750" algn="just">
              <a:buFont typeface="Arial" panose="020B0604020202020204" pitchFamily="34" charset="0"/>
              <a:buChar char="•"/>
            </a:pPr>
            <a:r>
              <a:rPr lang="en-US" dirty="0" smtClean="0"/>
              <a:t>The </a:t>
            </a:r>
            <a:r>
              <a:rPr lang="en-US" dirty="0"/>
              <a:t>list size is a set </a:t>
            </a:r>
            <a:r>
              <a:rPr lang="en-US" dirty="0" err="1"/>
              <a:t>hyperparameter</a:t>
            </a:r>
            <a:r>
              <a:rPr lang="en-US" dirty="0"/>
              <a:t>, typically the length of the longest sentence in the training dataset</a:t>
            </a:r>
            <a:r>
              <a:rPr lang="en-US" dirty="0" smtClean="0"/>
              <a:t>.</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Words in the input sequence pass through </a:t>
            </a:r>
            <a:r>
              <a:rPr lang="en-US" dirty="0" smtClean="0"/>
              <a:t>each of the two layers of the encoder.</a:t>
            </a:r>
            <a:endParaRPr lang="en-US" dirty="0"/>
          </a:p>
          <a:p>
            <a:pPr marL="285750" indent="-285750" algn="just">
              <a:buFont typeface="Arial" panose="020B0604020202020204" pitchFamily="34" charset="0"/>
              <a:buChar char="•"/>
            </a:pPr>
            <a:r>
              <a:rPr lang="en-US" dirty="0" smtClean="0"/>
              <a:t>In </a:t>
            </a:r>
            <a:r>
              <a:rPr lang="en-US" dirty="0"/>
              <a:t>the Transformer, each word flows through its own path in the encoder</a:t>
            </a:r>
            <a:r>
              <a:rPr lang="en-US" dirty="0" smtClean="0"/>
              <a:t>.</a:t>
            </a:r>
            <a:endParaRPr lang="en-US" dirty="0"/>
          </a:p>
          <a:p>
            <a:pPr marL="285750" indent="-285750" algn="just">
              <a:buFont typeface="Arial" panose="020B0604020202020204" pitchFamily="34" charset="0"/>
              <a:buChar char="•"/>
            </a:pPr>
            <a:r>
              <a:rPr lang="en-US" dirty="0"/>
              <a:t>There are dependencies between these paths in the self-attention </a:t>
            </a:r>
            <a:r>
              <a:rPr lang="en-US" dirty="0" smtClean="0"/>
              <a:t>layer, but the feed-forward layer</a:t>
            </a:r>
            <a:r>
              <a:rPr lang="en-US" dirty="0"/>
              <a:t> </a:t>
            </a:r>
            <a:r>
              <a:rPr lang="en-US" dirty="0" smtClean="0"/>
              <a:t>does not have, </a:t>
            </a:r>
            <a:r>
              <a:rPr lang="en-US" dirty="0"/>
              <a:t>allowing parallel execution.</a:t>
            </a:r>
          </a:p>
        </p:txBody>
      </p:sp>
      <p:pic>
        <p:nvPicPr>
          <p:cNvPr id="10" name="Picture 9"/>
          <p:cNvPicPr>
            <a:picLocks noChangeAspect="1"/>
          </p:cNvPicPr>
          <p:nvPr/>
        </p:nvPicPr>
        <p:blipFill>
          <a:blip r:embed="rId4"/>
          <a:stretch>
            <a:fillRect/>
          </a:stretch>
        </p:blipFill>
        <p:spPr>
          <a:xfrm>
            <a:off x="6271949" y="3392487"/>
            <a:ext cx="5020887" cy="3267768"/>
          </a:xfrm>
          <a:prstGeom prst="roundRect">
            <a:avLst/>
          </a:prstGeom>
          <a:ln>
            <a:solidFill>
              <a:schemeClr val="bg2"/>
            </a:solidFill>
          </a:ln>
        </p:spPr>
      </p:pic>
    </p:spTree>
    <p:extLst>
      <p:ext uri="{BB962C8B-B14F-4D97-AF65-F5344CB8AC3E}">
        <p14:creationId xmlns:p14="http://schemas.microsoft.com/office/powerpoint/2010/main" val="9181571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19</a:t>
            </a:fld>
            <a:endParaRPr lang="en-US"/>
          </a:p>
        </p:txBody>
      </p:sp>
      <p:pic>
        <p:nvPicPr>
          <p:cNvPr id="2050" name="Picture 2" descr="https://jalammar.github.io/images/t/encoder_with_tensors_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858" y="1961804"/>
            <a:ext cx="7675367" cy="46669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9986" y="279646"/>
            <a:ext cx="10767752" cy="1292662"/>
          </a:xfrm>
          <a:prstGeom prst="rect">
            <a:avLst/>
          </a:prstGeom>
        </p:spPr>
        <p:txBody>
          <a:bodyPr wrap="square">
            <a:spAutoFit/>
          </a:bodyPr>
          <a:lstStyle/>
          <a:p>
            <a:r>
              <a:rPr lang="en-US" sz="2400" b="1" dirty="0" smtClean="0"/>
              <a:t>Encoding:</a:t>
            </a:r>
          </a:p>
          <a:p>
            <a:r>
              <a:rPr lang="en-US" dirty="0" smtClean="0"/>
              <a:t>An </a:t>
            </a:r>
            <a:r>
              <a:rPr lang="en-US" dirty="0"/>
              <a:t>encoder receives a list of vectors as input. It processes this list by passing these vectors into a ‘self-attention’ layer, then into a feed-forward neural network, then sends out the output upwards to the next encoder.</a:t>
            </a:r>
          </a:p>
        </p:txBody>
      </p:sp>
    </p:spTree>
    <p:extLst>
      <p:ext uri="{BB962C8B-B14F-4D97-AF65-F5344CB8AC3E}">
        <p14:creationId xmlns:p14="http://schemas.microsoft.com/office/powerpoint/2010/main" val="20069949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372" y="161182"/>
            <a:ext cx="9692640" cy="568692"/>
          </a:xfrm>
        </p:spPr>
        <p:txBody>
          <a:bodyPr>
            <a:normAutofit fontScale="90000"/>
          </a:bodyPr>
          <a:lstStyle/>
          <a:p>
            <a:r>
              <a:rPr lang="en-US" dirty="0"/>
              <a:t>Overview</a:t>
            </a:r>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2</a:t>
            </a:fld>
            <a:endParaRPr lang="en-US"/>
          </a:p>
        </p:txBody>
      </p:sp>
      <p:sp>
        <p:nvSpPr>
          <p:cNvPr id="5" name="Rectangle 1"/>
          <p:cNvSpPr>
            <a:spLocks noChangeArrowheads="1"/>
          </p:cNvSpPr>
          <p:nvPr/>
        </p:nvSpPr>
        <p:spPr bwMode="auto">
          <a:xfrm>
            <a:off x="255372" y="719615"/>
            <a:ext cx="8728364" cy="5929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1" i="0" u="none" strike="noStrike" cap="none" normalizeH="0" baseline="0" dirty="0" smtClean="0">
                <a:ln>
                  <a:noFill/>
                </a:ln>
                <a:solidFill>
                  <a:schemeClr val="tx1"/>
                </a:solidFill>
                <a:effectLst/>
                <a:latin typeface="+mj-lt"/>
              </a:rPr>
              <a:t>Natural Language Processing (NLP)</a:t>
            </a:r>
            <a:endParaRPr kumimoji="0" lang="en-US" altLang="en-US" sz="2000" b="0" i="0" u="none" strike="noStrike" cap="none" normalizeH="0" baseline="0" dirty="0" smtClean="0">
              <a:ln>
                <a:noFill/>
              </a:ln>
              <a:solidFill>
                <a:schemeClr val="tx1"/>
              </a:solidFill>
              <a:effectLst/>
              <a:latin typeface="+mj-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smtClean="0">
                <a:ln>
                  <a:noFill/>
                </a:ln>
                <a:solidFill>
                  <a:schemeClr val="tx1"/>
                </a:solidFill>
                <a:effectLst/>
                <a:latin typeface="+mj-lt"/>
              </a:rPr>
              <a:t>Sentiment Analysis</a:t>
            </a:r>
            <a:endParaRPr kumimoji="0" lang="en-US" altLang="en-US" b="0" i="0" u="none" strike="noStrike" cap="none" normalizeH="0" baseline="0" dirty="0" smtClean="0">
              <a:ln>
                <a:noFill/>
              </a:ln>
              <a:solidFill>
                <a:schemeClr val="tx1"/>
              </a:solidFill>
              <a:effectLst/>
              <a:latin typeface="+mj-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smtClean="0">
                <a:ln>
                  <a:noFill/>
                </a:ln>
                <a:solidFill>
                  <a:schemeClr val="tx1"/>
                </a:solidFill>
                <a:effectLst/>
                <a:latin typeface="+mj-lt"/>
              </a:rPr>
              <a:t>History of Natural Language Processing</a:t>
            </a:r>
            <a:endParaRPr kumimoji="0" lang="en-US" altLang="en-US" b="0" i="0" u="none" strike="noStrike" cap="none" normalizeH="0" baseline="0" dirty="0" smtClean="0">
              <a:ln>
                <a:noFill/>
              </a:ln>
              <a:solidFill>
                <a:schemeClr val="tx1"/>
              </a:solidFill>
              <a:effectLst/>
              <a:latin typeface="+mj-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smtClean="0">
                <a:ln>
                  <a:noFill/>
                </a:ln>
                <a:solidFill>
                  <a:schemeClr val="tx1"/>
                </a:solidFill>
                <a:effectLst/>
                <a:latin typeface="+mj-lt"/>
              </a:rPr>
              <a:t>Different Approaches of NLP</a:t>
            </a:r>
            <a:endParaRPr kumimoji="0" lang="en-US" altLang="en-US" b="0" i="0" u="none" strike="noStrike" cap="none" normalizeH="0" baseline="0" dirty="0" smtClean="0">
              <a:ln>
                <a:noFill/>
              </a:ln>
              <a:solidFill>
                <a:schemeClr val="tx1"/>
              </a:solidFill>
              <a:effectLst/>
              <a:latin typeface="+mj-lt"/>
            </a:endParaRPr>
          </a:p>
          <a:p>
            <a:pPr marL="742950" lvl="1" indent="-285750" eaLnBrk="0" fontAlgn="base" hangingPunct="0">
              <a:spcBef>
                <a:spcPct val="0"/>
              </a:spcBef>
              <a:spcAft>
                <a:spcPct val="0"/>
              </a:spcAft>
              <a:buFont typeface="Wingdings" panose="05000000000000000000" pitchFamily="2" charset="2"/>
              <a:buChar char="Ø"/>
            </a:pPr>
            <a:r>
              <a:rPr kumimoji="0" lang="en-US" altLang="en-US" b="1" i="0" u="none" strike="noStrike" cap="none" normalizeH="0" baseline="0" dirty="0" smtClean="0">
                <a:ln>
                  <a:noFill/>
                </a:ln>
                <a:solidFill>
                  <a:schemeClr val="tx1"/>
                </a:solidFill>
                <a:effectLst/>
                <a:latin typeface="+mj-lt"/>
              </a:rPr>
              <a:t>Early Rule-Based Systems</a:t>
            </a:r>
            <a:endParaRPr kumimoji="0" lang="en-US" altLang="en-US" b="0" i="0" u="none" strike="noStrike" cap="none" normalizeH="0" baseline="0" dirty="0" smtClean="0">
              <a:ln>
                <a:noFill/>
              </a:ln>
              <a:solidFill>
                <a:schemeClr val="tx1"/>
              </a:solidFill>
              <a:effectLst/>
              <a:latin typeface="+mj-lt"/>
            </a:endParaRPr>
          </a:p>
          <a:p>
            <a:pPr marL="742950" lvl="1" indent="-285750" eaLnBrk="0" fontAlgn="base" hangingPunct="0">
              <a:spcBef>
                <a:spcPct val="0"/>
              </a:spcBef>
              <a:spcAft>
                <a:spcPct val="0"/>
              </a:spcAft>
              <a:buFont typeface="Wingdings" panose="05000000000000000000" pitchFamily="2" charset="2"/>
              <a:buChar char="Ø"/>
            </a:pPr>
            <a:r>
              <a:rPr kumimoji="0" lang="en-US" altLang="en-US" b="1" i="0" u="none" strike="noStrike" cap="none" normalizeH="0" baseline="0" dirty="0" smtClean="0">
                <a:ln>
                  <a:noFill/>
                </a:ln>
                <a:solidFill>
                  <a:schemeClr val="tx1"/>
                </a:solidFill>
                <a:effectLst/>
                <a:latin typeface="+mj-lt"/>
              </a:rPr>
              <a:t>Transition to Statistical Methods</a:t>
            </a:r>
            <a:endParaRPr kumimoji="0" lang="en-US" altLang="en-US" b="0" i="0" u="none" strike="noStrike" cap="none" normalizeH="0" baseline="0" dirty="0" smtClean="0">
              <a:ln>
                <a:noFill/>
              </a:ln>
              <a:solidFill>
                <a:schemeClr val="tx1"/>
              </a:solidFill>
              <a:effectLst/>
              <a:latin typeface="+mj-lt"/>
            </a:endParaRPr>
          </a:p>
          <a:p>
            <a:pPr marL="742950" lvl="1" indent="-285750" eaLnBrk="0" fontAlgn="base" hangingPunct="0">
              <a:spcBef>
                <a:spcPct val="0"/>
              </a:spcBef>
              <a:spcAft>
                <a:spcPct val="0"/>
              </a:spcAft>
              <a:buFont typeface="Wingdings" panose="05000000000000000000" pitchFamily="2" charset="2"/>
              <a:buChar char="Ø"/>
            </a:pPr>
            <a:r>
              <a:rPr kumimoji="0" lang="en-US" altLang="en-US" b="1" i="0" u="none" strike="noStrike" cap="none" normalizeH="0" baseline="0" dirty="0" smtClean="0">
                <a:ln>
                  <a:noFill/>
                </a:ln>
                <a:solidFill>
                  <a:schemeClr val="tx1"/>
                </a:solidFill>
                <a:effectLst/>
                <a:latin typeface="+mj-lt"/>
              </a:rPr>
              <a:t>Machine Learning in NLP</a:t>
            </a:r>
            <a:endParaRPr kumimoji="0" lang="en-US" altLang="en-US" b="0" i="0" u="none" strike="noStrike" cap="none" normalizeH="0" baseline="0" dirty="0" smtClean="0">
              <a:ln>
                <a:noFill/>
              </a:ln>
              <a:solidFill>
                <a:schemeClr val="tx1"/>
              </a:solidFill>
              <a:effectLst/>
              <a:latin typeface="+mj-lt"/>
            </a:endParaRPr>
          </a:p>
          <a:p>
            <a:pPr marL="742950" lvl="1" indent="-285750" eaLnBrk="0" fontAlgn="base" hangingPunct="0">
              <a:spcBef>
                <a:spcPct val="0"/>
              </a:spcBef>
              <a:spcAft>
                <a:spcPct val="0"/>
              </a:spcAft>
              <a:buFont typeface="Wingdings" panose="05000000000000000000" pitchFamily="2" charset="2"/>
              <a:buChar char="Ø"/>
            </a:pPr>
            <a:r>
              <a:rPr kumimoji="0" lang="en-US" altLang="en-US" b="1" i="0" u="none" strike="noStrike" cap="none" normalizeH="0" baseline="0" dirty="0" smtClean="0">
                <a:ln>
                  <a:noFill/>
                </a:ln>
                <a:solidFill>
                  <a:schemeClr val="tx1"/>
                </a:solidFill>
                <a:effectLst/>
                <a:latin typeface="+mj-lt"/>
              </a:rPr>
              <a:t>Deep Learning in NLP</a:t>
            </a:r>
            <a:endParaRPr kumimoji="0" lang="en-US" altLang="en-US" b="0" i="0" u="none" strike="noStrike" cap="none" normalizeH="0" baseline="0" dirty="0" smtClean="0">
              <a:ln>
                <a:noFill/>
              </a:ln>
              <a:solidFill>
                <a:schemeClr val="tx1"/>
              </a:solidFill>
              <a:effectLst/>
              <a:latin typeface="+mj-lt"/>
            </a:endParaRPr>
          </a:p>
          <a:p>
            <a:pPr marL="742950" lvl="1" indent="-285750" eaLnBrk="0" fontAlgn="base" hangingPunct="0">
              <a:spcBef>
                <a:spcPct val="0"/>
              </a:spcBef>
              <a:spcAft>
                <a:spcPct val="0"/>
              </a:spcAft>
              <a:buFont typeface="Wingdings" panose="05000000000000000000" pitchFamily="2" charset="2"/>
              <a:buChar char="Ø"/>
            </a:pPr>
            <a:r>
              <a:rPr kumimoji="0" lang="en-US" altLang="en-US" b="1" i="0" u="none" strike="noStrike" cap="none" normalizeH="0" baseline="0" dirty="0" smtClean="0">
                <a:ln>
                  <a:noFill/>
                </a:ln>
                <a:solidFill>
                  <a:schemeClr val="tx1"/>
                </a:solidFill>
                <a:effectLst/>
                <a:latin typeface="+mj-lt"/>
              </a:rPr>
              <a:t>Recurrent Neural Networks (RNNs) for NLP</a:t>
            </a:r>
            <a:endParaRPr kumimoji="0" lang="en-US" altLang="en-US" b="0" i="0" u="none" strike="noStrike" cap="none" normalizeH="0" baseline="0" dirty="0" smtClean="0">
              <a:ln>
                <a:noFill/>
              </a:ln>
              <a:solidFill>
                <a:schemeClr val="tx1"/>
              </a:solidFill>
              <a:effectLst/>
              <a:latin typeface="+mj-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smtClean="0">
                <a:ln>
                  <a:noFill/>
                </a:ln>
                <a:solidFill>
                  <a:schemeClr val="tx1"/>
                </a:solidFill>
                <a:effectLst/>
                <a:latin typeface="+mj-lt"/>
              </a:rPr>
              <a:t>Key Methods in NLP</a:t>
            </a:r>
            <a:endParaRPr kumimoji="0" lang="en-US" altLang="en-US" b="0" i="0" u="none" strike="noStrike" cap="none" normalizeH="0" baseline="0" dirty="0" smtClean="0">
              <a:ln>
                <a:noFill/>
              </a:ln>
              <a:solidFill>
                <a:schemeClr val="tx1"/>
              </a:solidFill>
              <a:effectLst/>
              <a:latin typeface="+mj-lt"/>
            </a:endParaRPr>
          </a:p>
          <a:p>
            <a:pPr marL="285750" marR="0" lvl="0" indent="-285750" algn="l" defTabSz="914400" rtl="0" eaLnBrk="0" fontAlgn="base" latinLnBrk="0" hangingPunct="0">
              <a:lnSpc>
                <a:spcPct val="100000"/>
              </a:lnSpc>
              <a:spcBef>
                <a:spcPts val="800"/>
              </a:spcBef>
              <a:spcAft>
                <a:spcPct val="0"/>
              </a:spcAft>
              <a:buClrTx/>
              <a:buSzTx/>
              <a:buFont typeface="Wingdings" panose="05000000000000000000" pitchFamily="2" charset="2"/>
              <a:buChar char="Ø"/>
              <a:tabLst/>
            </a:pPr>
            <a:r>
              <a:rPr kumimoji="0" lang="en-US" altLang="en-US" sz="2000" b="1" i="0" u="none" strike="noStrike" cap="none" normalizeH="0" baseline="0" dirty="0" smtClean="0">
                <a:ln>
                  <a:noFill/>
                </a:ln>
                <a:solidFill>
                  <a:schemeClr val="tx1"/>
                </a:solidFill>
                <a:effectLst/>
                <a:latin typeface="+mj-lt"/>
              </a:rPr>
              <a:t>Transformer</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smtClean="0">
                <a:ln>
                  <a:noFill/>
                </a:ln>
                <a:solidFill>
                  <a:schemeClr val="tx1"/>
                </a:solidFill>
                <a:effectLst/>
                <a:latin typeface="+mj-lt"/>
              </a:rPr>
              <a:t>Transformer Model Architecture</a:t>
            </a:r>
          </a:p>
          <a:p>
            <a:pPr marL="285750" lvl="0" indent="-285750" eaLnBrk="0" fontAlgn="base" hangingPunct="0">
              <a:spcBef>
                <a:spcPct val="0"/>
              </a:spcBef>
              <a:spcAft>
                <a:spcPct val="0"/>
              </a:spcAft>
              <a:buFont typeface="Wingdings" panose="05000000000000000000" pitchFamily="2" charset="2"/>
              <a:buChar char="Ø"/>
            </a:pPr>
            <a:r>
              <a:rPr lang="en-US" b="1" dirty="0"/>
              <a:t>Transformer Model: Encoding and Decoding </a:t>
            </a:r>
            <a:r>
              <a:rPr lang="en-US" b="1" dirty="0" smtClean="0"/>
              <a:t>Components</a:t>
            </a:r>
          </a:p>
          <a:p>
            <a:pPr marL="285750" indent="-285750" eaLnBrk="0" fontAlgn="base" hangingPunct="0">
              <a:spcBef>
                <a:spcPct val="0"/>
              </a:spcBef>
              <a:spcAft>
                <a:spcPct val="0"/>
              </a:spcAft>
              <a:buFont typeface="Wingdings" panose="05000000000000000000" pitchFamily="2" charset="2"/>
              <a:buChar char="Ø"/>
            </a:pPr>
            <a:r>
              <a:rPr lang="en-US" b="1" dirty="0" smtClean="0"/>
              <a:t>Self-Attention</a:t>
            </a:r>
            <a:r>
              <a:rPr lang="en-US" b="1" dirty="0"/>
              <a:t>: High-Level </a:t>
            </a:r>
            <a:r>
              <a:rPr lang="en-US" b="1" dirty="0" smtClean="0"/>
              <a:t>Overview</a:t>
            </a:r>
          </a:p>
          <a:p>
            <a:pPr marL="285750" indent="-285750" eaLnBrk="0" fontAlgn="base" hangingPunct="0">
              <a:spcBef>
                <a:spcPct val="0"/>
              </a:spcBef>
              <a:spcAft>
                <a:spcPct val="0"/>
              </a:spcAft>
              <a:buFont typeface="Wingdings" panose="05000000000000000000" pitchFamily="2" charset="2"/>
              <a:buChar char="Ø"/>
            </a:pPr>
            <a:r>
              <a:rPr lang="en-US" b="1" dirty="0"/>
              <a:t>Advantages and Disadvantage of </a:t>
            </a:r>
            <a:r>
              <a:rPr lang="en-US" b="1" dirty="0" smtClean="0"/>
              <a:t>Transformer</a:t>
            </a:r>
          </a:p>
          <a:p>
            <a:pPr marL="285750" indent="-285750" eaLnBrk="0" fontAlgn="base" hangingPunct="0">
              <a:spcBef>
                <a:spcPct val="0"/>
              </a:spcBef>
              <a:spcAft>
                <a:spcPct val="0"/>
              </a:spcAft>
              <a:buFont typeface="Wingdings" panose="05000000000000000000" pitchFamily="2" charset="2"/>
              <a:buChar char="Ø"/>
            </a:pPr>
            <a:r>
              <a:rPr lang="en-US" b="1" dirty="0"/>
              <a:t>Evolution of Dominant Architectures in Computer </a:t>
            </a:r>
            <a:r>
              <a:rPr lang="en-US" b="1" dirty="0" smtClean="0"/>
              <a:t>Vision</a:t>
            </a:r>
            <a:endParaRPr kumimoji="0" lang="en-US" altLang="en-US" b="0" i="0" u="none" strike="noStrike" cap="none" normalizeH="0" baseline="0" dirty="0" smtClean="0">
              <a:ln>
                <a:noFill/>
              </a:ln>
              <a:solidFill>
                <a:schemeClr val="tx1"/>
              </a:solidFill>
              <a:effectLst/>
              <a:latin typeface="+mj-lt"/>
            </a:endParaRPr>
          </a:p>
          <a:p>
            <a:pPr marL="285750" marR="0" lvl="0" indent="-285750" algn="l" defTabSz="914400" rtl="0" eaLnBrk="0" fontAlgn="base" latinLnBrk="0" hangingPunct="0">
              <a:lnSpc>
                <a:spcPct val="100000"/>
              </a:lnSpc>
              <a:spcBef>
                <a:spcPts val="800"/>
              </a:spcBef>
              <a:spcAft>
                <a:spcPct val="0"/>
              </a:spcAft>
              <a:buClrTx/>
              <a:buSzTx/>
              <a:buFont typeface="Wingdings" panose="05000000000000000000" pitchFamily="2" charset="2"/>
              <a:buChar char="Ø"/>
              <a:tabLst/>
            </a:pPr>
            <a:r>
              <a:rPr kumimoji="0" lang="en-US" altLang="en-US" sz="2000" b="1" i="0" u="none" strike="noStrike" cap="none" normalizeH="0" baseline="0" dirty="0" smtClean="0">
                <a:ln>
                  <a:noFill/>
                </a:ln>
                <a:solidFill>
                  <a:schemeClr val="tx1"/>
                </a:solidFill>
                <a:effectLst/>
                <a:latin typeface="+mj-lt"/>
              </a:rPr>
              <a:t>Vision Transformers (</a:t>
            </a:r>
            <a:r>
              <a:rPr kumimoji="0" lang="en-US" altLang="en-US" sz="2000" b="1" i="0" u="none" strike="noStrike" cap="none" normalizeH="0" baseline="0" dirty="0" err="1" smtClean="0">
                <a:ln>
                  <a:noFill/>
                </a:ln>
                <a:solidFill>
                  <a:schemeClr val="tx1"/>
                </a:solidFill>
                <a:effectLst/>
                <a:latin typeface="+mj-lt"/>
              </a:rPr>
              <a:t>ViTs</a:t>
            </a:r>
            <a:r>
              <a:rPr kumimoji="0" lang="en-US" altLang="en-US" sz="2000" b="1" i="0" u="none" strike="noStrike" cap="none" normalizeH="0" baseline="0" dirty="0" smtClean="0">
                <a:ln>
                  <a:noFill/>
                </a:ln>
                <a:solidFill>
                  <a:schemeClr val="tx1"/>
                </a:solidFill>
                <a:effectLst/>
                <a:latin typeface="+mj-lt"/>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b="1" dirty="0" err="1" smtClean="0">
                <a:latin typeface="+mj-lt"/>
              </a:rPr>
              <a:t>ViTs</a:t>
            </a:r>
            <a:r>
              <a:rPr lang="en-US" altLang="en-US" b="1" dirty="0" smtClean="0">
                <a:latin typeface="+mj-lt"/>
              </a:rPr>
              <a:t> Advantages, Challenges and Applications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smtClean="0">
                <a:ln>
                  <a:noFill/>
                </a:ln>
                <a:solidFill>
                  <a:schemeClr val="tx1"/>
                </a:solidFill>
                <a:effectLst/>
                <a:latin typeface="+mj-lt"/>
              </a:rPr>
              <a:t>Vision Transformer Architecture</a:t>
            </a:r>
            <a:endParaRPr lang="en-US" altLang="en-US" b="1" dirty="0">
              <a:latin typeface="+mj-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smtClean="0">
                <a:ln>
                  <a:noFill/>
                </a:ln>
                <a:solidFill>
                  <a:schemeClr val="tx1"/>
                </a:solidFill>
                <a:effectLst/>
                <a:latin typeface="+mj-lt"/>
              </a:rPr>
              <a:t>Vision Transformers vs CNN</a:t>
            </a:r>
          </a:p>
        </p:txBody>
      </p:sp>
      <p:cxnSp>
        <p:nvCxnSpPr>
          <p:cNvPr id="6" name="Straight Connector 5"/>
          <p:cNvCxnSpPr/>
          <p:nvPr/>
        </p:nvCxnSpPr>
        <p:spPr>
          <a:xfrm>
            <a:off x="255372" y="3648095"/>
            <a:ext cx="8057355" cy="27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55371" y="5406401"/>
            <a:ext cx="8057356" cy="461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68960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20</a:t>
            </a:fld>
            <a:endParaRPr lang="en-US"/>
          </a:p>
        </p:txBody>
      </p:sp>
      <p:sp>
        <p:nvSpPr>
          <p:cNvPr id="5" name="Rectangle 4"/>
          <p:cNvSpPr/>
          <p:nvPr/>
        </p:nvSpPr>
        <p:spPr>
          <a:xfrm>
            <a:off x="396815" y="368131"/>
            <a:ext cx="5976316" cy="461665"/>
          </a:xfrm>
          <a:prstGeom prst="rect">
            <a:avLst/>
          </a:prstGeom>
        </p:spPr>
        <p:txBody>
          <a:bodyPr wrap="none">
            <a:spAutoFit/>
          </a:bodyPr>
          <a:lstStyle/>
          <a:p>
            <a:r>
              <a:rPr lang="en-US" sz="2400" b="1" dirty="0"/>
              <a:t>Self-Attention: High-Level Overview</a:t>
            </a:r>
          </a:p>
        </p:txBody>
      </p:sp>
      <p:sp>
        <p:nvSpPr>
          <p:cNvPr id="6" name="Rectangle 5"/>
          <p:cNvSpPr/>
          <p:nvPr/>
        </p:nvSpPr>
        <p:spPr>
          <a:xfrm>
            <a:off x="336973" y="1002446"/>
            <a:ext cx="6096000" cy="4247317"/>
          </a:xfrm>
          <a:prstGeom prst="rect">
            <a:avLst/>
          </a:prstGeom>
        </p:spPr>
        <p:txBody>
          <a:bodyPr>
            <a:spAutoFit/>
          </a:bodyPr>
          <a:lstStyle/>
          <a:p>
            <a:pPr algn="just"/>
            <a:r>
              <a:rPr lang="en-US" dirty="0"/>
              <a:t>Self-attention helps models understand word relationships in a sentence</a:t>
            </a:r>
            <a:r>
              <a:rPr lang="en-US" dirty="0" smtClean="0"/>
              <a:t>.</a:t>
            </a:r>
          </a:p>
          <a:p>
            <a:pPr marL="285750" indent="-285750" algn="just">
              <a:buFont typeface="Arial" panose="020B0604020202020204" pitchFamily="34" charset="0"/>
              <a:buChar char="•"/>
            </a:pPr>
            <a:r>
              <a:rPr lang="en-US" dirty="0" smtClean="0"/>
              <a:t>Example:</a:t>
            </a:r>
            <a:endParaRPr lang="en-US" dirty="0"/>
          </a:p>
          <a:p>
            <a:pPr algn="just"/>
            <a:r>
              <a:rPr lang="en-US" dirty="0">
                <a:solidFill>
                  <a:schemeClr val="bg2">
                    <a:lumMod val="50000"/>
                  </a:schemeClr>
                </a:solidFill>
                <a:latin typeface="Bahnschrift Light SemiCondensed" panose="020B0502040204020203" pitchFamily="34" charset="0"/>
              </a:rPr>
              <a:t> </a:t>
            </a:r>
            <a:r>
              <a:rPr lang="en-US" dirty="0" smtClean="0">
                <a:solidFill>
                  <a:schemeClr val="bg2">
                    <a:lumMod val="50000"/>
                  </a:schemeClr>
                </a:solidFill>
                <a:latin typeface="Bahnschrift Light SemiCondensed" panose="020B0502040204020203" pitchFamily="34" charset="0"/>
              </a:rPr>
              <a:t>     The </a:t>
            </a:r>
            <a:r>
              <a:rPr lang="en-US" dirty="0">
                <a:solidFill>
                  <a:schemeClr val="bg2">
                    <a:lumMod val="10000"/>
                  </a:schemeClr>
                </a:solidFill>
                <a:latin typeface="Bahnschrift Light SemiCondensed" panose="020B0502040204020203" pitchFamily="34" charset="0"/>
              </a:rPr>
              <a:t>animal</a:t>
            </a:r>
            <a:r>
              <a:rPr lang="en-US" dirty="0">
                <a:solidFill>
                  <a:schemeClr val="bg2">
                    <a:lumMod val="50000"/>
                  </a:schemeClr>
                </a:solidFill>
                <a:latin typeface="Bahnschrift Light SemiCondensed" panose="020B0502040204020203" pitchFamily="34" charset="0"/>
              </a:rPr>
              <a:t> didn't cross the </a:t>
            </a:r>
            <a:r>
              <a:rPr lang="en-US" dirty="0" smtClean="0">
                <a:solidFill>
                  <a:schemeClr val="bg2">
                    <a:lumMod val="10000"/>
                  </a:schemeClr>
                </a:solidFill>
                <a:latin typeface="Bahnschrift Light SemiCondensed" panose="020B0502040204020203" pitchFamily="34" charset="0"/>
              </a:rPr>
              <a:t>street</a:t>
            </a:r>
            <a:r>
              <a:rPr lang="en-US" dirty="0" smtClean="0">
                <a:solidFill>
                  <a:schemeClr val="bg2">
                    <a:lumMod val="50000"/>
                  </a:schemeClr>
                </a:solidFill>
                <a:latin typeface="Bahnschrift Light SemiCondensed" panose="020B0502040204020203" pitchFamily="34" charset="0"/>
              </a:rPr>
              <a:t> </a:t>
            </a:r>
            <a:r>
              <a:rPr lang="en-US" dirty="0">
                <a:solidFill>
                  <a:schemeClr val="bg2">
                    <a:lumMod val="50000"/>
                  </a:schemeClr>
                </a:solidFill>
                <a:latin typeface="Bahnschrift Light SemiCondensed" panose="020B0502040204020203" pitchFamily="34" charset="0"/>
              </a:rPr>
              <a:t>because </a:t>
            </a:r>
            <a:r>
              <a:rPr lang="en-US" dirty="0">
                <a:solidFill>
                  <a:schemeClr val="bg2">
                    <a:lumMod val="10000"/>
                  </a:schemeClr>
                </a:solidFill>
                <a:latin typeface="Bahnschrift Light SemiCondensed" panose="020B0502040204020203" pitchFamily="34" charset="0"/>
              </a:rPr>
              <a:t>it</a:t>
            </a:r>
            <a:r>
              <a:rPr lang="en-US" dirty="0">
                <a:solidFill>
                  <a:schemeClr val="bg2">
                    <a:lumMod val="50000"/>
                  </a:schemeClr>
                </a:solidFill>
                <a:latin typeface="Bahnschrift Light SemiCondensed" panose="020B0502040204020203" pitchFamily="34" charset="0"/>
              </a:rPr>
              <a:t> was too </a:t>
            </a:r>
            <a:r>
              <a:rPr lang="en-US" dirty="0" smtClean="0">
                <a:solidFill>
                  <a:schemeClr val="bg2">
                    <a:lumMod val="50000"/>
                  </a:schemeClr>
                </a:solidFill>
                <a:latin typeface="Bahnschrift Light SemiCondensed" panose="020B0502040204020203" pitchFamily="34" charset="0"/>
              </a:rPr>
              <a:t>tired</a:t>
            </a:r>
            <a:r>
              <a:rPr lang="en-US" dirty="0" smtClean="0"/>
              <a:t>.</a:t>
            </a:r>
          </a:p>
          <a:p>
            <a:pPr marL="285750" indent="-285750" algn="just">
              <a:buFont typeface="Arial" panose="020B0604020202020204" pitchFamily="34" charset="0"/>
              <a:buChar char="•"/>
            </a:pPr>
            <a:r>
              <a:rPr lang="en-US" dirty="0" smtClean="0"/>
              <a:t>Goal:</a:t>
            </a:r>
          </a:p>
          <a:p>
            <a:pPr algn="just"/>
            <a:r>
              <a:rPr lang="en-US" dirty="0"/>
              <a:t> </a:t>
            </a:r>
            <a:r>
              <a:rPr lang="en-US" dirty="0" smtClean="0"/>
              <a:t>   Determine </a:t>
            </a:r>
            <a:r>
              <a:rPr lang="en-US" dirty="0"/>
              <a:t>if </a:t>
            </a:r>
            <a:r>
              <a:rPr lang="en-US" dirty="0" smtClean="0"/>
              <a:t>“it” </a:t>
            </a:r>
            <a:r>
              <a:rPr lang="en-US" dirty="0"/>
              <a:t>refers to </a:t>
            </a:r>
            <a:r>
              <a:rPr lang="en-US" dirty="0" smtClean="0"/>
              <a:t>“animal” </a:t>
            </a:r>
            <a:r>
              <a:rPr lang="en-US" dirty="0"/>
              <a:t>or </a:t>
            </a:r>
            <a:r>
              <a:rPr lang="en-US" dirty="0" smtClean="0"/>
              <a:t>“street”.</a:t>
            </a:r>
            <a:endParaRPr lang="en-US" dirty="0"/>
          </a:p>
          <a:p>
            <a:pPr marL="285750" indent="-285750" algn="just">
              <a:buFont typeface="Arial" panose="020B0604020202020204" pitchFamily="34" charset="0"/>
              <a:buChar char="•"/>
            </a:pPr>
            <a:r>
              <a:rPr lang="en-US" dirty="0" smtClean="0"/>
              <a:t>Self-Attention associates “it” </a:t>
            </a:r>
            <a:r>
              <a:rPr lang="en-US" dirty="0"/>
              <a:t>with </a:t>
            </a:r>
            <a:r>
              <a:rPr lang="en-US" dirty="0" smtClean="0"/>
              <a:t>“animal” </a:t>
            </a:r>
            <a:r>
              <a:rPr lang="en-US" dirty="0"/>
              <a:t>in the given example</a:t>
            </a:r>
            <a:r>
              <a:rPr lang="en-US" dirty="0" smtClean="0"/>
              <a:t>.</a:t>
            </a:r>
          </a:p>
          <a:p>
            <a:pPr algn="just"/>
            <a:endParaRPr lang="en-US" dirty="0"/>
          </a:p>
          <a:p>
            <a:pPr marL="285750" indent="-285750" algn="just">
              <a:buFont typeface="Arial" panose="020B0604020202020204" pitchFamily="34" charset="0"/>
              <a:buChar char="•"/>
            </a:pPr>
            <a:r>
              <a:rPr lang="en-US" dirty="0"/>
              <a:t>Allows models to consider all words in a sentence for better context.</a:t>
            </a:r>
          </a:p>
          <a:p>
            <a:pPr marL="285750" indent="-285750" algn="just">
              <a:buFont typeface="Arial" panose="020B0604020202020204" pitchFamily="34" charset="0"/>
              <a:buChar char="•"/>
            </a:pPr>
            <a:r>
              <a:rPr lang="en-US" dirty="0"/>
              <a:t>Unlike RNNs that rely on hidden states, self-attention looks at all words simultaneously.</a:t>
            </a:r>
          </a:p>
          <a:p>
            <a:pPr marL="285750" indent="-285750" algn="just">
              <a:buFont typeface="Arial" panose="020B0604020202020204" pitchFamily="34" charset="0"/>
              <a:buChar char="•"/>
            </a:pPr>
            <a:r>
              <a:rPr lang="en-US" dirty="0"/>
              <a:t>Essential for accurate sentence encoding and translation in Transformers</a:t>
            </a:r>
            <a:r>
              <a:rPr lang="en-US" dirty="0" smtClean="0"/>
              <a:t>.</a:t>
            </a:r>
            <a:endParaRPr lang="en-US" dirty="0"/>
          </a:p>
        </p:txBody>
      </p:sp>
      <p:pic>
        <p:nvPicPr>
          <p:cNvPr id="9" name="Picture 8"/>
          <p:cNvPicPr>
            <a:picLocks noChangeAspect="1"/>
          </p:cNvPicPr>
          <p:nvPr/>
        </p:nvPicPr>
        <p:blipFill>
          <a:blip r:embed="rId3"/>
          <a:stretch>
            <a:fillRect/>
          </a:stretch>
        </p:blipFill>
        <p:spPr>
          <a:xfrm>
            <a:off x="6373131" y="1163514"/>
            <a:ext cx="4861520" cy="5008686"/>
          </a:xfrm>
          <a:prstGeom prst="rect">
            <a:avLst/>
          </a:prstGeom>
        </p:spPr>
      </p:pic>
    </p:spTree>
    <p:extLst>
      <p:ext uri="{BB962C8B-B14F-4D97-AF65-F5344CB8AC3E}">
        <p14:creationId xmlns:p14="http://schemas.microsoft.com/office/powerpoint/2010/main" val="32727880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38" y="96153"/>
            <a:ext cx="9049174" cy="461033"/>
          </a:xfrm>
        </p:spPr>
        <p:txBody>
          <a:bodyPr>
            <a:noAutofit/>
          </a:bodyPr>
          <a:lstStyle/>
          <a:p>
            <a:r>
              <a:rPr lang="en-US" sz="2400" b="1" dirty="0"/>
              <a:t>Transformer Model: Encoding and Decoding Components</a:t>
            </a:r>
            <a:endParaRPr lang="en-US" sz="2400" dirty="0"/>
          </a:p>
        </p:txBody>
      </p:sp>
      <p:sp>
        <p:nvSpPr>
          <p:cNvPr id="3" name="Content Placeholder 2"/>
          <p:cNvSpPr>
            <a:spLocks noGrp="1"/>
          </p:cNvSpPr>
          <p:nvPr>
            <p:ph idx="1"/>
          </p:nvPr>
        </p:nvSpPr>
        <p:spPr>
          <a:xfrm>
            <a:off x="76538" y="504772"/>
            <a:ext cx="6948861" cy="6261153"/>
          </a:xfrm>
        </p:spPr>
        <p:txBody>
          <a:bodyPr>
            <a:noAutofit/>
          </a:bodyPr>
          <a:lstStyle/>
          <a:p>
            <a:pPr algn="just">
              <a:buFont typeface="Wingdings" panose="05000000000000000000" pitchFamily="2" charset="2"/>
              <a:buChar char="q"/>
            </a:pPr>
            <a:r>
              <a:rPr lang="en-US" b="1" dirty="0" smtClean="0"/>
              <a:t>Input </a:t>
            </a:r>
            <a:r>
              <a:rPr lang="en-US" b="1" dirty="0"/>
              <a:t>Embedding:</a:t>
            </a:r>
            <a:endParaRPr lang="en-US" dirty="0"/>
          </a:p>
          <a:p>
            <a:pPr algn="just">
              <a:spcBef>
                <a:spcPts val="500"/>
              </a:spcBef>
            </a:pPr>
            <a:r>
              <a:rPr lang="en-US" sz="1400" dirty="0"/>
              <a:t>Embedding is a fundamental concept </a:t>
            </a:r>
            <a:r>
              <a:rPr lang="en-US" sz="1400" dirty="0" smtClean="0"/>
              <a:t>in NLP </a:t>
            </a:r>
            <a:r>
              <a:rPr lang="en-US" sz="1400" dirty="0"/>
              <a:t>that involves representing words or tokens as dense vectors in a continuous vector space.</a:t>
            </a:r>
          </a:p>
          <a:p>
            <a:pPr algn="just">
              <a:spcBef>
                <a:spcPts val="500"/>
              </a:spcBef>
            </a:pPr>
            <a:r>
              <a:rPr lang="en-US" sz="1400" dirty="0"/>
              <a:t>In Transformers, embedding plays a crucial role in converting discrete tokens (words or </a:t>
            </a:r>
            <a:r>
              <a:rPr lang="en-US" sz="1400" dirty="0" smtClean="0"/>
              <a:t>sub words) </a:t>
            </a:r>
            <a:r>
              <a:rPr lang="en-US" sz="1400" dirty="0"/>
              <a:t>into continuous vector representations that capture their semantic meaning.</a:t>
            </a:r>
          </a:p>
          <a:p>
            <a:pPr algn="just">
              <a:buFont typeface="Wingdings" panose="05000000000000000000" pitchFamily="2" charset="2"/>
              <a:buChar char="q"/>
            </a:pPr>
            <a:r>
              <a:rPr lang="en-US" b="1" dirty="0"/>
              <a:t>Function of Embedding in Transformers:</a:t>
            </a:r>
            <a:endParaRPr lang="en-US" dirty="0"/>
          </a:p>
          <a:p>
            <a:pPr algn="just">
              <a:spcBef>
                <a:spcPts val="500"/>
              </a:spcBef>
            </a:pPr>
            <a:r>
              <a:rPr lang="en-US" sz="1400" dirty="0"/>
              <a:t>The embedding layer in Transformers converts each token in the input sequence into a fixed-size dense vector representation.</a:t>
            </a:r>
          </a:p>
          <a:p>
            <a:pPr algn="just">
              <a:spcBef>
                <a:spcPts val="500"/>
              </a:spcBef>
            </a:pPr>
            <a:r>
              <a:rPr lang="en-US" sz="1400" dirty="0"/>
              <a:t>These dense vectors encode semantic information about the tokens, enabling the model to understand and process textual data effectively</a:t>
            </a:r>
          </a:p>
          <a:p>
            <a:pPr algn="just">
              <a:buFont typeface="Wingdings" panose="05000000000000000000" pitchFamily="2" charset="2"/>
              <a:buChar char="q"/>
            </a:pPr>
            <a:r>
              <a:rPr lang="en-US" b="1" dirty="0" smtClean="0"/>
              <a:t>Need </a:t>
            </a:r>
            <a:r>
              <a:rPr lang="en-US" b="1" dirty="0"/>
              <a:t>for Positional Encoding:</a:t>
            </a:r>
            <a:endParaRPr lang="en-US" dirty="0"/>
          </a:p>
          <a:p>
            <a:pPr algn="just">
              <a:spcBef>
                <a:spcPts val="500"/>
              </a:spcBef>
            </a:pPr>
            <a:r>
              <a:rPr lang="en-US" sz="1400" dirty="0"/>
              <a:t>One thing that’s missing from the model as we have described it so far is a way to account for the order of the words in the input sequence.</a:t>
            </a:r>
          </a:p>
          <a:p>
            <a:pPr algn="just">
              <a:buFont typeface="Wingdings" panose="05000000000000000000" pitchFamily="2" charset="2"/>
              <a:buChar char="q"/>
            </a:pPr>
            <a:r>
              <a:rPr lang="en-US" b="1" dirty="0"/>
              <a:t>Solution: Positional Encoding</a:t>
            </a:r>
            <a:endParaRPr lang="en-US" dirty="0"/>
          </a:p>
          <a:p>
            <a:pPr algn="just">
              <a:spcBef>
                <a:spcPts val="500"/>
              </a:spcBef>
            </a:pPr>
            <a:r>
              <a:rPr lang="en-US" sz="1400" dirty="0"/>
              <a:t>The transformer adds a vector to each input embedding.</a:t>
            </a:r>
          </a:p>
          <a:p>
            <a:pPr algn="just">
              <a:spcBef>
                <a:spcPts val="500"/>
              </a:spcBef>
            </a:pPr>
            <a:r>
              <a:rPr lang="en-US" sz="1400" dirty="0"/>
              <a:t>These vectors follow a specific pattern that the model learns, which helps it determine the position of each word, or the distance between different words in the sequence.</a:t>
            </a:r>
          </a:p>
          <a:p>
            <a:pPr algn="just">
              <a:spcBef>
                <a:spcPts val="500"/>
              </a:spcBef>
            </a:pPr>
            <a:r>
              <a:rPr lang="en-US" sz="1400" dirty="0"/>
              <a:t>The intuition is that adding these values to the </a:t>
            </a:r>
            <a:r>
              <a:rPr lang="en-US" sz="1400" dirty="0" err="1"/>
              <a:t>embeddings</a:t>
            </a:r>
            <a:r>
              <a:rPr lang="en-US" sz="1400" dirty="0"/>
              <a:t> provides meaningful distances between the embedding vectors once they’re projected into Q/K/V vectors and during dot-product attention</a:t>
            </a:r>
            <a:r>
              <a:rPr lang="en-US" sz="1200" dirty="0" smtClean="0"/>
              <a:t>.</a:t>
            </a:r>
            <a:endParaRPr lang="en-US" sz="1200" dirty="0"/>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21</a:t>
            </a:fld>
            <a:endParaRPr lang="en-US"/>
          </a:p>
        </p:txBody>
      </p:sp>
      <p:pic>
        <p:nvPicPr>
          <p:cNvPr id="5122" name="Picture 2" descr="https://jalammar.github.io/images/t/transformer_positional_encoding_vector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1360" y="3400901"/>
            <a:ext cx="4186646" cy="3068161"/>
          </a:xfrm>
          <a:prstGeom prst="roundRect">
            <a:avLst>
              <a:gd name="adj" fmla="val 6236"/>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7071360" y="557186"/>
            <a:ext cx="4186646" cy="2516777"/>
          </a:xfrm>
          <a:prstGeom prst="roundRect">
            <a:avLst>
              <a:gd name="adj" fmla="val 9764"/>
            </a:avLst>
          </a:prstGeom>
          <a:ln>
            <a:solidFill>
              <a:schemeClr val="bg2"/>
            </a:solidFill>
          </a:ln>
        </p:spPr>
      </p:pic>
    </p:spTree>
    <p:extLst>
      <p:ext uri="{BB962C8B-B14F-4D97-AF65-F5344CB8AC3E}">
        <p14:creationId xmlns:p14="http://schemas.microsoft.com/office/powerpoint/2010/main" val="8582064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66" y="197040"/>
            <a:ext cx="9197558" cy="367619"/>
          </a:xfrm>
        </p:spPr>
        <p:txBody>
          <a:bodyPr>
            <a:noAutofit/>
          </a:bodyPr>
          <a:lstStyle/>
          <a:p>
            <a:r>
              <a:rPr lang="en-US" sz="2400" b="1" dirty="0"/>
              <a:t>Transformer Model: Encoding and Decoding Components</a:t>
            </a:r>
            <a:endParaRPr lang="en-US" sz="2400" dirty="0"/>
          </a:p>
        </p:txBody>
      </p:sp>
      <p:sp>
        <p:nvSpPr>
          <p:cNvPr id="3" name="Content Placeholder 2"/>
          <p:cNvSpPr>
            <a:spLocks noGrp="1"/>
          </p:cNvSpPr>
          <p:nvPr>
            <p:ph idx="1"/>
          </p:nvPr>
        </p:nvSpPr>
        <p:spPr>
          <a:xfrm>
            <a:off x="138466" y="712697"/>
            <a:ext cx="6558426" cy="5756365"/>
          </a:xfrm>
        </p:spPr>
        <p:txBody>
          <a:bodyPr>
            <a:normAutofit fontScale="92500" lnSpcReduction="10000"/>
          </a:bodyPr>
          <a:lstStyle/>
          <a:p>
            <a:pPr algn="just">
              <a:buFont typeface="Wingdings" panose="05000000000000000000" pitchFamily="2" charset="2"/>
              <a:buChar char="q"/>
            </a:pPr>
            <a:r>
              <a:rPr lang="en-US" sz="2200" b="1" dirty="0" smtClean="0"/>
              <a:t>Encoder </a:t>
            </a:r>
            <a:r>
              <a:rPr lang="en-US" sz="2200" b="1" dirty="0"/>
              <a:t>Architecture</a:t>
            </a:r>
            <a:r>
              <a:rPr lang="en-US" sz="2200" b="1" dirty="0" smtClean="0"/>
              <a:t>:</a:t>
            </a:r>
            <a:endParaRPr lang="en-US" sz="1600" dirty="0" smtClean="0"/>
          </a:p>
          <a:p>
            <a:pPr algn="just">
              <a:spcBef>
                <a:spcPts val="400"/>
              </a:spcBef>
            </a:pPr>
            <a:r>
              <a:rPr lang="en-US" sz="1600" dirty="0" smtClean="0"/>
              <a:t>In </a:t>
            </a:r>
            <a:r>
              <a:rPr lang="en-US" sz="1600" dirty="0"/>
              <a:t>the architecture of the encoder in Transformers, each sub-layer (such as self-attention and feed-forward neural network) has a residual connection around it.</a:t>
            </a:r>
          </a:p>
          <a:p>
            <a:pPr algn="just">
              <a:spcBef>
                <a:spcPts val="500"/>
              </a:spcBef>
            </a:pPr>
            <a:r>
              <a:rPr lang="en-US" sz="1600" dirty="0"/>
              <a:t>Additionally, each sub-layer is followed by a layer-normalization step.</a:t>
            </a:r>
          </a:p>
          <a:p>
            <a:pPr algn="just">
              <a:buFont typeface="Wingdings" panose="05000000000000000000" pitchFamily="2" charset="2"/>
              <a:buChar char="q"/>
            </a:pPr>
            <a:r>
              <a:rPr lang="en-US" b="1" dirty="0"/>
              <a:t>Residual Connection:</a:t>
            </a:r>
            <a:endParaRPr lang="en-US" sz="1600" dirty="0"/>
          </a:p>
          <a:p>
            <a:pPr algn="just">
              <a:spcBef>
                <a:spcPts val="500"/>
              </a:spcBef>
            </a:pPr>
            <a:r>
              <a:rPr lang="en-US" sz="1600" dirty="0"/>
              <a:t>A residual connection allows the original input to bypass the sub-layer and be directly added to the output of the sub-layer.</a:t>
            </a:r>
          </a:p>
          <a:p>
            <a:pPr algn="just">
              <a:spcBef>
                <a:spcPts val="500"/>
              </a:spcBef>
            </a:pPr>
            <a:r>
              <a:rPr lang="en-US" sz="1600" dirty="0"/>
              <a:t>This helps in mitigating the vanishing gradient problem and facilitates smoother gradient flow during training.</a:t>
            </a:r>
          </a:p>
          <a:p>
            <a:pPr algn="just">
              <a:buFont typeface="Wingdings" panose="05000000000000000000" pitchFamily="2" charset="2"/>
              <a:buChar char="q"/>
            </a:pPr>
            <a:r>
              <a:rPr lang="en-US" b="1" dirty="0"/>
              <a:t>Layer Normalization:</a:t>
            </a:r>
            <a:endParaRPr lang="en-US" dirty="0"/>
          </a:p>
          <a:p>
            <a:pPr algn="just">
              <a:spcBef>
                <a:spcPts val="500"/>
              </a:spcBef>
            </a:pPr>
            <a:r>
              <a:rPr lang="en-US" sz="1600" dirty="0"/>
              <a:t>Layer normalization is applied after each sub-layer to stabilize and speed up training.</a:t>
            </a:r>
          </a:p>
          <a:p>
            <a:pPr algn="just">
              <a:spcBef>
                <a:spcPts val="500"/>
              </a:spcBef>
            </a:pPr>
            <a:r>
              <a:rPr lang="en-US" sz="1600" dirty="0"/>
              <a:t>It normalizes the activations of the sub-layer across the feature dimension.</a:t>
            </a:r>
          </a:p>
          <a:p>
            <a:pPr algn="just">
              <a:buFont typeface="Wingdings" panose="05000000000000000000" pitchFamily="2" charset="2"/>
              <a:buChar char="q"/>
            </a:pPr>
            <a:r>
              <a:rPr lang="en-US" b="1" dirty="0"/>
              <a:t>Benefits:</a:t>
            </a:r>
            <a:endParaRPr lang="en-US" dirty="0"/>
          </a:p>
          <a:p>
            <a:pPr algn="just">
              <a:spcBef>
                <a:spcPts val="500"/>
              </a:spcBef>
            </a:pPr>
            <a:r>
              <a:rPr lang="en-US" sz="1600" dirty="0"/>
              <a:t>Residual connections and layer normalization help in improving the stability and efficiency of training Transformer models.</a:t>
            </a:r>
          </a:p>
          <a:p>
            <a:pPr algn="just">
              <a:spcBef>
                <a:spcPts val="500"/>
              </a:spcBef>
            </a:pPr>
            <a:r>
              <a:rPr lang="en-US" sz="1600" dirty="0"/>
              <a:t>They contribute to smoother optimization and faster convergence during training</a:t>
            </a:r>
            <a:r>
              <a:rPr lang="en-US" sz="1600" dirty="0" smtClean="0"/>
              <a:t>.</a:t>
            </a:r>
            <a:endParaRPr lang="en-US" sz="1600" dirty="0"/>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22</a:t>
            </a:fld>
            <a:endParaRPr lang="en-US"/>
          </a:p>
        </p:txBody>
      </p:sp>
      <p:pic>
        <p:nvPicPr>
          <p:cNvPr id="5" name="Picture 4"/>
          <p:cNvPicPr>
            <a:picLocks noChangeAspect="1"/>
          </p:cNvPicPr>
          <p:nvPr/>
        </p:nvPicPr>
        <p:blipFill>
          <a:blip r:embed="rId2"/>
          <a:stretch>
            <a:fillRect/>
          </a:stretch>
        </p:blipFill>
        <p:spPr>
          <a:xfrm>
            <a:off x="6740434" y="3506750"/>
            <a:ext cx="4386397" cy="3244283"/>
          </a:xfrm>
          <a:prstGeom prst="roundRect">
            <a:avLst>
              <a:gd name="adj" fmla="val 9339"/>
            </a:avLst>
          </a:prstGeom>
          <a:ln>
            <a:solidFill>
              <a:schemeClr val="bg2"/>
            </a:solidFill>
          </a:ln>
        </p:spPr>
      </p:pic>
      <p:pic>
        <p:nvPicPr>
          <p:cNvPr id="6" name="Picture 5"/>
          <p:cNvPicPr>
            <a:picLocks noChangeAspect="1"/>
          </p:cNvPicPr>
          <p:nvPr/>
        </p:nvPicPr>
        <p:blipFill>
          <a:blip r:embed="rId3"/>
          <a:stretch>
            <a:fillRect/>
          </a:stretch>
        </p:blipFill>
        <p:spPr>
          <a:xfrm>
            <a:off x="6740434" y="618801"/>
            <a:ext cx="4386397" cy="2833807"/>
          </a:xfrm>
          <a:prstGeom prst="roundRect">
            <a:avLst>
              <a:gd name="adj" fmla="val 11504"/>
            </a:avLst>
          </a:prstGeom>
          <a:ln>
            <a:solidFill>
              <a:schemeClr val="bg2"/>
            </a:solidFill>
          </a:ln>
        </p:spPr>
      </p:pic>
    </p:spTree>
    <p:extLst>
      <p:ext uri="{BB962C8B-B14F-4D97-AF65-F5344CB8AC3E}">
        <p14:creationId xmlns:p14="http://schemas.microsoft.com/office/powerpoint/2010/main" val="2920896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217152" cy="514455"/>
          </a:xfrm>
        </p:spPr>
        <p:txBody>
          <a:bodyPr>
            <a:normAutofit/>
          </a:bodyPr>
          <a:lstStyle/>
          <a:p>
            <a:r>
              <a:rPr lang="en-US" sz="2400" b="1" dirty="0"/>
              <a:t>Transformer Model: Encoding and Decoding Components</a:t>
            </a:r>
            <a:endParaRPr lang="en-US" sz="2400" dirty="0"/>
          </a:p>
        </p:txBody>
      </p:sp>
      <p:sp>
        <p:nvSpPr>
          <p:cNvPr id="3" name="Content Placeholder 2"/>
          <p:cNvSpPr>
            <a:spLocks noGrp="1"/>
          </p:cNvSpPr>
          <p:nvPr>
            <p:ph idx="1"/>
          </p:nvPr>
        </p:nvSpPr>
        <p:spPr>
          <a:xfrm>
            <a:off x="68073" y="641454"/>
            <a:ext cx="6045344" cy="6216546"/>
          </a:xfrm>
        </p:spPr>
        <p:txBody>
          <a:bodyPr>
            <a:normAutofit fontScale="85000" lnSpcReduction="20000"/>
          </a:bodyPr>
          <a:lstStyle/>
          <a:p>
            <a:pPr algn="just">
              <a:spcBef>
                <a:spcPts val="600"/>
              </a:spcBef>
              <a:spcAft>
                <a:spcPts val="600"/>
              </a:spcAft>
              <a:buFont typeface="Wingdings" panose="05000000000000000000" pitchFamily="2" charset="2"/>
              <a:buChar char="q"/>
            </a:pPr>
            <a:r>
              <a:rPr lang="en-US" sz="2300" b="1" dirty="0" smtClean="0"/>
              <a:t>Decoder </a:t>
            </a:r>
            <a:r>
              <a:rPr lang="en-US" sz="2300" b="1" dirty="0"/>
              <a:t>Architecture</a:t>
            </a:r>
            <a:r>
              <a:rPr lang="en-US" sz="2300" b="1" dirty="0" smtClean="0"/>
              <a:t>:</a:t>
            </a:r>
          </a:p>
          <a:p>
            <a:pPr algn="just">
              <a:spcBef>
                <a:spcPts val="500"/>
              </a:spcBef>
            </a:pPr>
            <a:r>
              <a:rPr lang="en-US" dirty="0"/>
              <a:t>Similar to the encoder, the decoder in Transformers also consists of multiple stacked layers.</a:t>
            </a:r>
          </a:p>
          <a:p>
            <a:pPr algn="just">
              <a:spcBef>
                <a:spcPts val="500"/>
              </a:spcBef>
            </a:pPr>
            <a:r>
              <a:rPr lang="en-US" dirty="0"/>
              <a:t>Each layer in the decoder has sub-layers, including self-attention and encoder-decoder attention, followed by feed-forward neural networks</a:t>
            </a:r>
            <a:r>
              <a:rPr lang="en-US" dirty="0" smtClean="0"/>
              <a:t>.</a:t>
            </a:r>
            <a:endParaRPr lang="en-US" dirty="0"/>
          </a:p>
          <a:p>
            <a:pPr algn="just">
              <a:spcBef>
                <a:spcPts val="400"/>
              </a:spcBef>
              <a:spcAft>
                <a:spcPts val="600"/>
              </a:spcAft>
            </a:pPr>
            <a:r>
              <a:rPr lang="en-US" dirty="0" smtClean="0"/>
              <a:t>Each </a:t>
            </a:r>
            <a:r>
              <a:rPr lang="en-US" dirty="0"/>
              <a:t>sub-layer in the </a:t>
            </a:r>
            <a:r>
              <a:rPr lang="en-US" dirty="0" smtClean="0"/>
              <a:t>decoder includes </a:t>
            </a:r>
            <a:r>
              <a:rPr lang="en-US" dirty="0"/>
              <a:t>a residual connection and layer normalization.</a:t>
            </a:r>
          </a:p>
          <a:p>
            <a:pPr algn="just">
              <a:spcBef>
                <a:spcPts val="600"/>
              </a:spcBef>
              <a:spcAft>
                <a:spcPts val="600"/>
              </a:spcAft>
              <a:buFont typeface="Wingdings" panose="05000000000000000000" pitchFamily="2" charset="2"/>
              <a:buChar char="q"/>
            </a:pPr>
            <a:r>
              <a:rPr lang="en-US" sz="2800" b="1" dirty="0" smtClean="0"/>
              <a:t>Functioning </a:t>
            </a:r>
            <a:r>
              <a:rPr lang="en-US" sz="2800" b="1" dirty="0"/>
              <a:t>of Decoder:</a:t>
            </a:r>
            <a:endParaRPr lang="en-US" sz="2800" dirty="0"/>
          </a:p>
          <a:p>
            <a:pPr algn="just">
              <a:spcBef>
                <a:spcPts val="600"/>
              </a:spcBef>
            </a:pPr>
            <a:r>
              <a:rPr lang="en-US" b="1" dirty="0"/>
              <a:t>Input Processing</a:t>
            </a:r>
            <a:r>
              <a:rPr lang="en-US" dirty="0"/>
              <a:t>:</a:t>
            </a:r>
          </a:p>
          <a:p>
            <a:pPr lvl="1" algn="just">
              <a:spcBef>
                <a:spcPts val="600"/>
              </a:spcBef>
              <a:spcAft>
                <a:spcPts val="600"/>
              </a:spcAft>
            </a:pPr>
            <a:r>
              <a:rPr lang="en-US" dirty="0"/>
              <a:t>The encoder processes the input sequence, producing intermediate representations.</a:t>
            </a:r>
          </a:p>
          <a:p>
            <a:pPr algn="just">
              <a:spcBef>
                <a:spcPts val="600"/>
              </a:spcBef>
            </a:pPr>
            <a:r>
              <a:rPr lang="en-US" b="1" dirty="0"/>
              <a:t>Encoder Output Transformation</a:t>
            </a:r>
            <a:r>
              <a:rPr lang="en-US" dirty="0"/>
              <a:t>:</a:t>
            </a:r>
          </a:p>
          <a:p>
            <a:pPr lvl="1" algn="just">
              <a:spcBef>
                <a:spcPts val="600"/>
              </a:spcBef>
              <a:spcAft>
                <a:spcPts val="600"/>
              </a:spcAft>
            </a:pPr>
            <a:r>
              <a:rPr lang="en-US" dirty="0"/>
              <a:t>The output of the top encoder is transformed into attention vectors K and V.</a:t>
            </a:r>
          </a:p>
          <a:p>
            <a:pPr algn="just">
              <a:spcBef>
                <a:spcPts val="600"/>
              </a:spcBef>
            </a:pPr>
            <a:r>
              <a:rPr lang="en-US" b="1" dirty="0"/>
              <a:t>Decoder Self-Attention</a:t>
            </a:r>
            <a:r>
              <a:rPr lang="en-US" dirty="0"/>
              <a:t>:</a:t>
            </a:r>
          </a:p>
          <a:p>
            <a:pPr lvl="1" algn="just">
              <a:spcBef>
                <a:spcPts val="500"/>
              </a:spcBef>
              <a:spcAft>
                <a:spcPts val="600"/>
              </a:spcAft>
            </a:pPr>
            <a:r>
              <a:rPr lang="en-US" dirty="0"/>
              <a:t>Each decoder layer performs self-attention, allowing it to attend to previous positions in the output sequence.</a:t>
            </a:r>
          </a:p>
          <a:p>
            <a:pPr algn="just">
              <a:spcBef>
                <a:spcPts val="600"/>
              </a:spcBef>
            </a:pPr>
            <a:r>
              <a:rPr lang="en-US" b="1" dirty="0"/>
              <a:t>Encoder-Decoder Attention</a:t>
            </a:r>
            <a:r>
              <a:rPr lang="en-US" dirty="0"/>
              <a:t>:</a:t>
            </a:r>
          </a:p>
          <a:p>
            <a:pPr lvl="1" algn="just"/>
            <a:r>
              <a:rPr lang="en-US" dirty="0"/>
              <a:t>The decoder utilizes the attention vectors K and V from the encoder to focus on appropriate places in the input sequence.</a:t>
            </a:r>
          </a:p>
          <a:p>
            <a:pPr algn="just">
              <a:spcBef>
                <a:spcPts val="700"/>
              </a:spcBef>
            </a:pPr>
            <a:r>
              <a:rPr lang="en-US" b="1" dirty="0"/>
              <a:t>Feed-Forward Neural Networks</a:t>
            </a:r>
            <a:r>
              <a:rPr lang="en-US" dirty="0"/>
              <a:t>:</a:t>
            </a:r>
          </a:p>
          <a:p>
            <a:pPr lvl="1" algn="just"/>
            <a:r>
              <a:rPr lang="en-US" dirty="0"/>
              <a:t>After attention mechanisms, the data is passed through feed-forward neural networks for further processing</a:t>
            </a:r>
            <a:r>
              <a:rPr lang="en-US" dirty="0" smtClean="0"/>
              <a:t>.</a:t>
            </a:r>
            <a:endParaRPr lang="en-US" dirty="0"/>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23</a:t>
            </a:fld>
            <a:endParaRPr lang="en-US"/>
          </a:p>
        </p:txBody>
      </p:sp>
      <p:pic>
        <p:nvPicPr>
          <p:cNvPr id="5" name="Picture 4"/>
          <p:cNvPicPr>
            <a:picLocks noChangeAspect="1"/>
          </p:cNvPicPr>
          <p:nvPr/>
        </p:nvPicPr>
        <p:blipFill>
          <a:blip r:embed="rId3"/>
          <a:stretch>
            <a:fillRect/>
          </a:stretch>
        </p:blipFill>
        <p:spPr>
          <a:xfrm>
            <a:off x="6116115" y="514455"/>
            <a:ext cx="5098226" cy="3179353"/>
          </a:xfrm>
          <a:prstGeom prst="roundRect">
            <a:avLst>
              <a:gd name="adj" fmla="val 7176"/>
            </a:avLst>
          </a:prstGeom>
          <a:ln>
            <a:solidFill>
              <a:schemeClr val="bg2"/>
            </a:solidFill>
          </a:ln>
        </p:spPr>
      </p:pic>
      <p:pic>
        <p:nvPicPr>
          <p:cNvPr id="7" name="Picture 6"/>
          <p:cNvPicPr>
            <a:picLocks noChangeAspect="1"/>
          </p:cNvPicPr>
          <p:nvPr/>
        </p:nvPicPr>
        <p:blipFill>
          <a:blip r:embed="rId4"/>
          <a:stretch>
            <a:fillRect/>
          </a:stretch>
        </p:blipFill>
        <p:spPr>
          <a:xfrm>
            <a:off x="6113417" y="3815122"/>
            <a:ext cx="5100924" cy="2653940"/>
          </a:xfrm>
          <a:prstGeom prst="roundRect">
            <a:avLst>
              <a:gd name="adj" fmla="val 7709"/>
            </a:avLst>
          </a:prstGeom>
          <a:ln>
            <a:solidFill>
              <a:schemeClr val="bg2"/>
            </a:solidFill>
          </a:ln>
        </p:spPr>
      </p:pic>
    </p:spTree>
    <p:extLst>
      <p:ext uri="{BB962C8B-B14F-4D97-AF65-F5344CB8AC3E}">
        <p14:creationId xmlns:p14="http://schemas.microsoft.com/office/powerpoint/2010/main" val="28892960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871" y="84666"/>
            <a:ext cx="9279128" cy="624522"/>
          </a:xfrm>
        </p:spPr>
        <p:txBody>
          <a:bodyPr>
            <a:noAutofit/>
          </a:bodyPr>
          <a:lstStyle/>
          <a:p>
            <a:r>
              <a:rPr lang="en-US" sz="2800" b="1" dirty="0" smtClean="0"/>
              <a:t>Overview of Transformer Model </a:t>
            </a:r>
            <a:endParaRPr lang="en-US" sz="2800" dirty="0"/>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24</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674" y="1003623"/>
            <a:ext cx="10058400" cy="5525824"/>
          </a:xfrm>
          <a:prstGeom prst="rect">
            <a:avLst/>
          </a:prstGeom>
          <a:ln>
            <a:solidFill>
              <a:schemeClr val="bg2"/>
            </a:solidFill>
          </a:ln>
        </p:spPr>
      </p:pic>
    </p:spTree>
    <p:extLst>
      <p:ext uri="{BB962C8B-B14F-4D97-AF65-F5344CB8AC3E}">
        <p14:creationId xmlns:p14="http://schemas.microsoft.com/office/powerpoint/2010/main" val="11169343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608" y="194415"/>
            <a:ext cx="9524661" cy="472122"/>
          </a:xfrm>
        </p:spPr>
        <p:txBody>
          <a:bodyPr>
            <a:noAutofit/>
          </a:bodyPr>
          <a:lstStyle/>
          <a:p>
            <a:r>
              <a:rPr lang="en-US" sz="2800" b="1" dirty="0"/>
              <a:t>Overview of Transformer </a:t>
            </a:r>
            <a:r>
              <a:rPr lang="en-US" sz="2800" b="1" dirty="0" smtClean="0"/>
              <a:t>Model </a:t>
            </a:r>
            <a:endParaRPr lang="en-US" sz="2800" dirty="0"/>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25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89" y="943238"/>
            <a:ext cx="10058400" cy="5525824"/>
          </a:xfrm>
          <a:prstGeom prst="rect">
            <a:avLst/>
          </a:prstGeom>
          <a:ln>
            <a:solidFill>
              <a:schemeClr val="bg2"/>
            </a:solidFill>
          </a:ln>
        </p:spPr>
      </p:pic>
    </p:spTree>
    <p:extLst>
      <p:ext uri="{BB962C8B-B14F-4D97-AF65-F5344CB8AC3E}">
        <p14:creationId xmlns:p14="http://schemas.microsoft.com/office/powerpoint/2010/main" val="20781980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26</a:t>
            </a:fld>
            <a:endParaRPr lang="en-US"/>
          </a:p>
        </p:txBody>
      </p:sp>
      <p:sp>
        <p:nvSpPr>
          <p:cNvPr id="6" name="Rectangle 5"/>
          <p:cNvSpPr/>
          <p:nvPr/>
        </p:nvSpPr>
        <p:spPr>
          <a:xfrm>
            <a:off x="216706" y="708470"/>
            <a:ext cx="10368167" cy="6135013"/>
          </a:xfrm>
          <a:prstGeom prst="rect">
            <a:avLst/>
          </a:prstGeom>
        </p:spPr>
        <p:txBody>
          <a:bodyPr wrap="square">
            <a:spAutoFit/>
          </a:bodyPr>
          <a:lstStyle/>
          <a:p>
            <a:pPr algn="just"/>
            <a:r>
              <a:rPr lang="en-US" sz="1700" b="1" dirty="0" smtClean="0"/>
              <a:t>Scalability</a:t>
            </a:r>
            <a:r>
              <a:rPr lang="en-US" sz="1700" b="1" dirty="0"/>
              <a:t>: </a:t>
            </a:r>
            <a:endParaRPr lang="en-US" sz="1700" b="1" dirty="0" smtClean="0"/>
          </a:p>
          <a:p>
            <a:pPr marL="285750" indent="-285750" algn="just">
              <a:spcAft>
                <a:spcPts val="500"/>
              </a:spcAft>
              <a:buFont typeface="Arial" panose="020B0604020202020204" pitchFamily="34" charset="0"/>
              <a:buChar char="•"/>
            </a:pPr>
            <a:r>
              <a:rPr lang="en-US" sz="1700" dirty="0" smtClean="0"/>
              <a:t>Efficiently </a:t>
            </a:r>
            <a:r>
              <a:rPr lang="en-US" sz="1700" dirty="0"/>
              <a:t>handles large datasets and complex tasks</a:t>
            </a:r>
            <a:r>
              <a:rPr lang="en-US" sz="1700" dirty="0" smtClean="0"/>
              <a:t>.</a:t>
            </a:r>
          </a:p>
          <a:p>
            <a:pPr algn="just"/>
            <a:r>
              <a:rPr lang="en-US" sz="1700" b="1" dirty="0" smtClean="0"/>
              <a:t>Transfer </a:t>
            </a:r>
            <a:r>
              <a:rPr lang="en-US" sz="1700" b="1" dirty="0"/>
              <a:t>Learning: </a:t>
            </a:r>
            <a:endParaRPr lang="en-US" sz="1700" b="1" dirty="0" smtClean="0"/>
          </a:p>
          <a:p>
            <a:pPr marL="285750" indent="-285750" algn="just">
              <a:spcAft>
                <a:spcPts val="500"/>
              </a:spcAft>
              <a:buFont typeface="Arial" panose="020B0604020202020204" pitchFamily="34" charset="0"/>
              <a:buChar char="•"/>
            </a:pPr>
            <a:r>
              <a:rPr lang="en-US" sz="1700" dirty="0" smtClean="0"/>
              <a:t>Pre-trained </a:t>
            </a:r>
            <a:r>
              <a:rPr lang="en-US" sz="1700" dirty="0"/>
              <a:t>models like BERT and GPT facilitate adaptation to new tasks with minimal data</a:t>
            </a:r>
            <a:r>
              <a:rPr lang="en-US" sz="1700" dirty="0" smtClean="0"/>
              <a:t>.</a:t>
            </a:r>
          </a:p>
          <a:p>
            <a:pPr algn="just"/>
            <a:r>
              <a:rPr lang="en-US" sz="1700" b="1" dirty="0" smtClean="0"/>
              <a:t>Multimodal</a:t>
            </a:r>
            <a:r>
              <a:rPr lang="en-US" sz="1700" b="1" dirty="0"/>
              <a:t>: </a:t>
            </a:r>
            <a:endParaRPr lang="en-US" sz="1700" b="1" dirty="0" smtClean="0"/>
          </a:p>
          <a:p>
            <a:pPr marL="285750" indent="-285750" algn="just">
              <a:spcAft>
                <a:spcPts val="500"/>
              </a:spcAft>
              <a:buFont typeface="Arial" panose="020B0604020202020204" pitchFamily="34" charset="0"/>
              <a:buChar char="•"/>
            </a:pPr>
            <a:r>
              <a:rPr lang="en-US" sz="1700" dirty="0" smtClean="0"/>
              <a:t>Capable </a:t>
            </a:r>
            <a:r>
              <a:rPr lang="en-US" sz="1700" dirty="0"/>
              <a:t>of processing and integrating various data types, including text, image, and audio</a:t>
            </a:r>
            <a:r>
              <a:rPr lang="en-US" sz="1700" dirty="0" smtClean="0"/>
              <a:t>.</a:t>
            </a:r>
          </a:p>
          <a:p>
            <a:pPr algn="just"/>
            <a:r>
              <a:rPr lang="en-US" sz="1700" b="1" dirty="0" smtClean="0"/>
              <a:t>Flexible </a:t>
            </a:r>
            <a:r>
              <a:rPr lang="en-US" sz="1700" b="1" dirty="0"/>
              <a:t>Architecture</a:t>
            </a:r>
            <a:r>
              <a:rPr lang="en-US" sz="1700" b="1" dirty="0" smtClean="0"/>
              <a:t>:</a:t>
            </a:r>
          </a:p>
          <a:p>
            <a:pPr marL="285750" indent="-285750" algn="just">
              <a:buFont typeface="Arial" panose="020B0604020202020204" pitchFamily="34" charset="0"/>
              <a:buChar char="•"/>
            </a:pPr>
            <a:r>
              <a:rPr lang="en-US" sz="1700" dirty="0" smtClean="0"/>
              <a:t>Encoder </a:t>
            </a:r>
            <a:r>
              <a:rPr lang="en-US" sz="1700" dirty="0"/>
              <a:t>Only: e.g., BERT for understanding context in text</a:t>
            </a:r>
            <a:r>
              <a:rPr lang="en-US" sz="1700" dirty="0" smtClean="0"/>
              <a:t>.</a:t>
            </a:r>
          </a:p>
          <a:p>
            <a:pPr marL="285750" indent="-285750" algn="just">
              <a:spcAft>
                <a:spcPts val="500"/>
              </a:spcAft>
              <a:buFont typeface="Arial" panose="020B0604020202020204" pitchFamily="34" charset="0"/>
              <a:buChar char="•"/>
            </a:pPr>
            <a:r>
              <a:rPr lang="en-US" sz="1700" dirty="0" smtClean="0"/>
              <a:t>Decoder </a:t>
            </a:r>
            <a:r>
              <a:rPr lang="en-US" sz="1700" dirty="0"/>
              <a:t>Only: e.g., GPT for generating coherent text based on prompts</a:t>
            </a:r>
            <a:r>
              <a:rPr lang="en-US" sz="1700" dirty="0" smtClean="0"/>
              <a:t>.</a:t>
            </a:r>
          </a:p>
          <a:p>
            <a:pPr algn="just"/>
            <a:r>
              <a:rPr lang="en-US" sz="1700" b="1" dirty="0" smtClean="0"/>
              <a:t>Rich </a:t>
            </a:r>
            <a:r>
              <a:rPr lang="en-US" sz="1700" b="1" dirty="0"/>
              <a:t>Ecosystem</a:t>
            </a:r>
            <a:r>
              <a:rPr lang="en-US" sz="1700" b="1" dirty="0" smtClean="0"/>
              <a:t>:</a:t>
            </a:r>
          </a:p>
          <a:p>
            <a:pPr marL="285750" indent="-285750" algn="just">
              <a:buFont typeface="Arial" panose="020B0604020202020204" pitchFamily="34" charset="0"/>
              <a:buChar char="•"/>
            </a:pPr>
            <a:r>
              <a:rPr lang="en-US" sz="1700" dirty="0" smtClean="0"/>
              <a:t>Supports </a:t>
            </a:r>
            <a:r>
              <a:rPr lang="en-US" sz="1700" dirty="0"/>
              <a:t>extensive libraries like Hugging Face for easy model deployment and fine-tuning</a:t>
            </a:r>
            <a:r>
              <a:rPr lang="en-US" sz="1700" dirty="0" smtClean="0"/>
              <a:t>.</a:t>
            </a:r>
          </a:p>
          <a:p>
            <a:pPr marL="285750" indent="-285750" algn="just">
              <a:buFont typeface="Arial" panose="020B0604020202020204" pitchFamily="34" charset="0"/>
              <a:buChar char="•"/>
            </a:pPr>
            <a:r>
              <a:rPr lang="en-US" sz="1700" dirty="0" smtClean="0"/>
              <a:t>Abundant </a:t>
            </a:r>
            <a:r>
              <a:rPr lang="en-US" sz="1700" dirty="0"/>
              <a:t>resources like videos and blogs for learning and development</a:t>
            </a:r>
            <a:r>
              <a:rPr lang="en-US" sz="1700" dirty="0" smtClean="0"/>
              <a:t>.</a:t>
            </a:r>
            <a:endParaRPr lang="en-US" sz="1700" dirty="0"/>
          </a:p>
          <a:p>
            <a:pPr>
              <a:lnSpc>
                <a:spcPct val="150000"/>
              </a:lnSpc>
            </a:pPr>
            <a:r>
              <a:rPr lang="en-US" sz="2800" b="1" dirty="0" smtClean="0"/>
              <a:t>Disadvantages:</a:t>
            </a:r>
            <a:endParaRPr lang="en-US" sz="2800" dirty="0"/>
          </a:p>
          <a:p>
            <a:pPr marL="285750" indent="-285750">
              <a:buFont typeface="Arial" panose="020B0604020202020204" pitchFamily="34" charset="0"/>
              <a:buChar char="•"/>
            </a:pPr>
            <a:r>
              <a:rPr lang="en-US" sz="1700" dirty="0" smtClean="0"/>
              <a:t>High Computation(GPU): it requires high computational resources</a:t>
            </a:r>
          </a:p>
          <a:p>
            <a:pPr marL="285750" indent="-285750" algn="just">
              <a:buFont typeface="Arial" panose="020B0604020202020204" pitchFamily="34" charset="0"/>
              <a:buChar char="•"/>
            </a:pPr>
            <a:r>
              <a:rPr lang="en-US" sz="1700" dirty="0" smtClean="0"/>
              <a:t>Data (LLMs)</a:t>
            </a:r>
          </a:p>
          <a:p>
            <a:pPr marL="285750" indent="-285750" algn="just">
              <a:buFont typeface="Arial" panose="020B0604020202020204" pitchFamily="34" charset="0"/>
              <a:buChar char="•"/>
            </a:pPr>
            <a:r>
              <a:rPr lang="en-US" sz="1700" dirty="0" smtClean="0"/>
              <a:t>Overfitting</a:t>
            </a:r>
          </a:p>
          <a:p>
            <a:pPr marL="285750" indent="-285750" algn="just">
              <a:buFont typeface="Arial" panose="020B0604020202020204" pitchFamily="34" charset="0"/>
              <a:buChar char="•"/>
            </a:pPr>
            <a:r>
              <a:rPr lang="en-US" sz="1700" dirty="0" smtClean="0"/>
              <a:t>Energy Consumption</a:t>
            </a:r>
          </a:p>
          <a:p>
            <a:pPr marL="285750" indent="-285750" algn="just">
              <a:spcAft>
                <a:spcPts val="700"/>
              </a:spcAft>
              <a:buFont typeface="Arial" panose="020B0604020202020204" pitchFamily="34" charset="0"/>
              <a:buChar char="•"/>
            </a:pPr>
            <a:r>
              <a:rPr lang="en-US" sz="1700" dirty="0" smtClean="0"/>
              <a:t>Ethical Concerns</a:t>
            </a:r>
          </a:p>
          <a:p>
            <a:pPr algn="just">
              <a:spcBef>
                <a:spcPts val="500"/>
              </a:spcBef>
            </a:pPr>
            <a:r>
              <a:rPr lang="en-US" b="1" dirty="0" smtClean="0"/>
              <a:t>Real world applications of Transformer:</a:t>
            </a:r>
          </a:p>
          <a:p>
            <a:pPr algn="just"/>
            <a:r>
              <a:rPr lang="en-US" sz="1700" dirty="0" err="1" smtClean="0"/>
              <a:t>ChatGPT</a:t>
            </a:r>
            <a:r>
              <a:rPr lang="en-US" sz="1700" dirty="0" smtClean="0"/>
              <a:t>, DALL-E 2, </a:t>
            </a:r>
            <a:r>
              <a:rPr lang="en-US" sz="1700" dirty="0" err="1" smtClean="0"/>
              <a:t>AlphaFold</a:t>
            </a:r>
            <a:r>
              <a:rPr lang="en-US" sz="1700" dirty="0" smtClean="0"/>
              <a:t>, </a:t>
            </a:r>
            <a:r>
              <a:rPr lang="en-US" sz="1700" dirty="0" err="1" smtClean="0"/>
              <a:t>OpenAI</a:t>
            </a:r>
            <a:r>
              <a:rPr lang="en-US" sz="1700" dirty="0" smtClean="0"/>
              <a:t> Codex</a:t>
            </a:r>
            <a:endParaRPr lang="en-US" sz="1700" dirty="0"/>
          </a:p>
        </p:txBody>
      </p:sp>
      <p:sp>
        <p:nvSpPr>
          <p:cNvPr id="7" name="Rectangle 6"/>
          <p:cNvSpPr/>
          <p:nvPr/>
        </p:nvSpPr>
        <p:spPr>
          <a:xfrm>
            <a:off x="216706" y="185250"/>
            <a:ext cx="5396029" cy="523220"/>
          </a:xfrm>
          <a:prstGeom prst="rect">
            <a:avLst/>
          </a:prstGeom>
        </p:spPr>
        <p:txBody>
          <a:bodyPr wrap="none">
            <a:spAutoFit/>
          </a:bodyPr>
          <a:lstStyle/>
          <a:p>
            <a:r>
              <a:rPr lang="en-US" sz="2800" b="1" dirty="0">
                <a:latin typeface="+mj-lt"/>
              </a:rPr>
              <a:t>Advantages of </a:t>
            </a:r>
            <a:r>
              <a:rPr lang="en-US" sz="2800" b="1" dirty="0" smtClean="0">
                <a:latin typeface="+mj-lt"/>
              </a:rPr>
              <a:t>Transformer:</a:t>
            </a:r>
            <a:endParaRPr lang="en-US" sz="2800" b="1" dirty="0">
              <a:latin typeface="+mj-lt"/>
            </a:endParaRPr>
          </a:p>
        </p:txBody>
      </p:sp>
    </p:spTree>
    <p:extLst>
      <p:ext uri="{BB962C8B-B14F-4D97-AF65-F5344CB8AC3E}">
        <p14:creationId xmlns:p14="http://schemas.microsoft.com/office/powerpoint/2010/main" val="13636395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1283" y="345859"/>
            <a:ext cx="8258992" cy="523220"/>
          </a:xfrm>
          <a:prstGeom prst="rect">
            <a:avLst/>
          </a:prstGeom>
        </p:spPr>
        <p:txBody>
          <a:bodyPr wrap="none">
            <a:spAutoFit/>
          </a:bodyPr>
          <a:lstStyle/>
          <a:p>
            <a:r>
              <a:rPr lang="en-US" sz="2800" b="1" dirty="0"/>
              <a:t>Can we use a Transformer as-is for images?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83" y="1147313"/>
            <a:ext cx="10277615" cy="5466143"/>
          </a:xfrm>
          <a:prstGeom prst="rect">
            <a:avLst/>
          </a:prstGeom>
        </p:spPr>
      </p:pic>
    </p:spTree>
    <p:extLst>
      <p:ext uri="{BB962C8B-B14F-4D97-AF65-F5344CB8AC3E}">
        <p14:creationId xmlns:p14="http://schemas.microsoft.com/office/powerpoint/2010/main" val="26945671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ease timeline of CNN and V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85" y="807385"/>
            <a:ext cx="9815837" cy="165832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16943" y="2800374"/>
            <a:ext cx="10014247" cy="3416320"/>
          </a:xfrm>
          <a:prstGeom prst="rect">
            <a:avLst/>
          </a:prstGeom>
        </p:spPr>
        <p:txBody>
          <a:bodyPr wrap="square">
            <a:spAutoFit/>
          </a:bodyPr>
          <a:lstStyle/>
          <a:p>
            <a:pPr marL="285750" indent="-285750" algn="just">
              <a:buFont typeface="Wingdings" panose="05000000000000000000" pitchFamily="2" charset="2"/>
              <a:buChar char="q"/>
            </a:pPr>
            <a:r>
              <a:rPr lang="en-US" b="1" dirty="0" smtClean="0"/>
              <a:t>Rise of CNNs (1989 - 2020)</a:t>
            </a:r>
            <a:endParaRPr lang="en-US" dirty="0" smtClean="0"/>
          </a:p>
          <a:p>
            <a:pPr marL="742950" lvl="1" indent="-285750" algn="just">
              <a:buFont typeface="Arial" panose="020B0604020202020204" pitchFamily="34" charset="0"/>
              <a:buChar char="•"/>
            </a:pPr>
            <a:r>
              <a:rPr lang="en-US" dirty="0" smtClean="0"/>
              <a:t>Convolutional Neural Networks (CNNs) dominated computer vision.</a:t>
            </a:r>
          </a:p>
          <a:p>
            <a:pPr marL="742950" lvl="1" indent="-285750" algn="just">
              <a:buFont typeface="Arial" panose="020B0604020202020204" pitchFamily="34" charset="0"/>
              <a:buChar char="•"/>
            </a:pPr>
            <a:r>
              <a:rPr lang="en-US" dirty="0" smtClean="0"/>
              <a:t>Invented in 1989 by Yann </a:t>
            </a:r>
            <a:r>
              <a:rPr lang="en-US" dirty="0" err="1" smtClean="0"/>
              <a:t>LeCun</a:t>
            </a:r>
            <a:r>
              <a:rPr lang="en-US" dirty="0" smtClean="0"/>
              <a:t> and </a:t>
            </a:r>
            <a:r>
              <a:rPr lang="en-US" dirty="0" err="1" smtClean="0"/>
              <a:t>Yoshua</a:t>
            </a:r>
            <a:r>
              <a:rPr lang="en-US" dirty="0" smtClean="0"/>
              <a:t> </a:t>
            </a:r>
            <a:r>
              <a:rPr lang="en-US" dirty="0" err="1" smtClean="0"/>
              <a:t>Bengio</a:t>
            </a:r>
            <a:r>
              <a:rPr lang="en-US" dirty="0" smtClean="0"/>
              <a:t>.</a:t>
            </a:r>
          </a:p>
          <a:p>
            <a:pPr marL="742950" lvl="1" indent="-285750" algn="just">
              <a:buFont typeface="Arial" panose="020B0604020202020204" pitchFamily="34" charset="0"/>
              <a:buChar char="•"/>
            </a:pPr>
            <a:r>
              <a:rPr lang="en-US" dirty="0" smtClean="0"/>
              <a:t>Excelled in image classification, object detection, and segmentation.</a:t>
            </a:r>
          </a:p>
          <a:p>
            <a:pPr marL="285750" indent="-285750" algn="just">
              <a:buFont typeface="Wingdings" panose="05000000000000000000" pitchFamily="2" charset="2"/>
              <a:buChar char="q"/>
            </a:pPr>
            <a:r>
              <a:rPr lang="en-US" b="1" dirty="0" smtClean="0"/>
              <a:t>Advent of Vision Transformers (</a:t>
            </a:r>
            <a:r>
              <a:rPr lang="en-US" b="1" dirty="0" err="1" smtClean="0"/>
              <a:t>ViTs</a:t>
            </a:r>
            <a:r>
              <a:rPr lang="en-US" b="1" dirty="0" smtClean="0"/>
              <a:t>) (2020 - Present)</a:t>
            </a:r>
            <a:endParaRPr lang="en-US" dirty="0" smtClean="0"/>
          </a:p>
          <a:p>
            <a:pPr marL="742950" lvl="1" indent="-285750" algn="just">
              <a:buFont typeface="Arial" panose="020B0604020202020204" pitchFamily="34" charset="0"/>
              <a:buChar char="•"/>
            </a:pPr>
            <a:r>
              <a:rPr lang="en-US" dirty="0" smtClean="0"/>
              <a:t>Transformers revolutionized NLP in 2017, introduced by Google.</a:t>
            </a:r>
          </a:p>
          <a:p>
            <a:pPr marL="742950" lvl="1" indent="-285750" algn="just">
              <a:buFont typeface="Arial" panose="020B0604020202020204" pitchFamily="34" charset="0"/>
              <a:buChar char="•"/>
            </a:pPr>
            <a:r>
              <a:rPr lang="en-US" dirty="0" smtClean="0"/>
              <a:t>Successfully adapted to computer vision in 2020 with Vision Transformers (</a:t>
            </a:r>
            <a:r>
              <a:rPr lang="en-US" dirty="0" err="1" smtClean="0"/>
              <a:t>ViT</a:t>
            </a:r>
            <a:r>
              <a:rPr lang="en-US" dirty="0" smtClean="0"/>
              <a:t>) by Google.</a:t>
            </a:r>
          </a:p>
          <a:p>
            <a:pPr marL="742950" lvl="1" indent="-285750" algn="just">
              <a:buFont typeface="Arial" panose="020B0604020202020204" pitchFamily="34" charset="0"/>
              <a:buChar char="•"/>
            </a:pPr>
            <a:r>
              <a:rPr lang="en-US" dirty="0" smtClean="0"/>
              <a:t>Became the backbone of top models like DINOv2, </a:t>
            </a:r>
            <a:r>
              <a:rPr lang="en-US" dirty="0" err="1" smtClean="0"/>
              <a:t>DeiT</a:t>
            </a:r>
            <a:r>
              <a:rPr lang="en-US" dirty="0" smtClean="0"/>
              <a:t>, and CLIP.</a:t>
            </a:r>
          </a:p>
          <a:p>
            <a:pPr marL="285750" indent="-285750" algn="just">
              <a:buFont typeface="Wingdings" panose="05000000000000000000" pitchFamily="2" charset="2"/>
              <a:buChar char="q"/>
            </a:pPr>
            <a:r>
              <a:rPr lang="en-US" b="1" dirty="0" smtClean="0"/>
              <a:t>Key Paper: "An Image Is Worth 16x16 Words: Transformers For Image Recognition At Scale"</a:t>
            </a:r>
            <a:endParaRPr lang="en-US" dirty="0" smtClean="0"/>
          </a:p>
          <a:p>
            <a:pPr marL="742950" lvl="1" indent="-285750" algn="just">
              <a:buFont typeface="Arial" panose="020B0604020202020204" pitchFamily="34" charset="0"/>
              <a:buChar char="•"/>
            </a:pPr>
            <a:r>
              <a:rPr lang="en-US" dirty="0" smtClean="0"/>
              <a:t>Foundation of </a:t>
            </a:r>
            <a:r>
              <a:rPr lang="en-US" dirty="0" err="1" smtClean="0"/>
              <a:t>ViT</a:t>
            </a:r>
            <a:r>
              <a:rPr lang="en-US" dirty="0" smtClean="0"/>
              <a:t> architecture and its application in image recognition.</a:t>
            </a:r>
            <a:endParaRPr lang="en-US" dirty="0"/>
          </a:p>
        </p:txBody>
      </p:sp>
      <p:sp>
        <p:nvSpPr>
          <p:cNvPr id="11" name="Rectangle 10"/>
          <p:cNvSpPr/>
          <p:nvPr/>
        </p:nvSpPr>
        <p:spPr>
          <a:xfrm>
            <a:off x="416943" y="123824"/>
            <a:ext cx="10245306" cy="492443"/>
          </a:xfrm>
          <a:prstGeom prst="rect">
            <a:avLst/>
          </a:prstGeom>
        </p:spPr>
        <p:txBody>
          <a:bodyPr wrap="square">
            <a:spAutoFit/>
          </a:bodyPr>
          <a:lstStyle/>
          <a:p>
            <a:r>
              <a:rPr lang="en-US" sz="2600" b="1" dirty="0"/>
              <a:t>Evolution of Dominant Architectures in Computer Vision</a:t>
            </a:r>
          </a:p>
        </p:txBody>
      </p:sp>
    </p:spTree>
    <p:extLst>
      <p:ext uri="{BB962C8B-B14F-4D97-AF65-F5344CB8AC3E}">
        <p14:creationId xmlns:p14="http://schemas.microsoft.com/office/powerpoint/2010/main" val="42122808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50886" y="3085790"/>
            <a:ext cx="9418320" cy="473044"/>
          </a:xfrm>
        </p:spPr>
        <p:txBody>
          <a:bodyPr>
            <a:noAutofit/>
          </a:bodyPr>
          <a:lstStyle/>
          <a:p>
            <a:r>
              <a:rPr lang="en-US" sz="5400" dirty="0" smtClean="0"/>
              <a:t>Vision Transformers (</a:t>
            </a:r>
            <a:r>
              <a:rPr lang="en-US" sz="5400" dirty="0" err="1" smtClean="0"/>
              <a:t>ViTs</a:t>
            </a:r>
            <a:r>
              <a:rPr lang="en-US" sz="5400" dirty="0" smtClean="0"/>
              <a:t>)</a:t>
            </a:r>
            <a:endParaRPr lang="en-US" sz="5400" dirty="0"/>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29</a:t>
            </a:fld>
            <a:endParaRPr lang="en-US"/>
          </a:p>
        </p:txBody>
      </p:sp>
    </p:spTree>
    <p:extLst>
      <p:ext uri="{BB962C8B-B14F-4D97-AF65-F5344CB8AC3E}">
        <p14:creationId xmlns:p14="http://schemas.microsoft.com/office/powerpoint/2010/main" val="3285855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32" y="200995"/>
            <a:ext cx="9692640" cy="491738"/>
          </a:xfrm>
        </p:spPr>
        <p:txBody>
          <a:bodyPr>
            <a:normAutofit/>
          </a:bodyPr>
          <a:lstStyle/>
          <a:p>
            <a:r>
              <a:rPr lang="en-US" sz="2800" b="1" dirty="0" smtClean="0"/>
              <a:t>Natural Language Processing (NLP)</a:t>
            </a:r>
            <a:endParaRPr lang="en-US" sz="3200" b="1" dirty="0"/>
          </a:p>
        </p:txBody>
      </p:sp>
      <p:sp>
        <p:nvSpPr>
          <p:cNvPr id="3" name="Content Placeholder 2"/>
          <p:cNvSpPr>
            <a:spLocks noGrp="1"/>
          </p:cNvSpPr>
          <p:nvPr>
            <p:ph idx="1"/>
          </p:nvPr>
        </p:nvSpPr>
        <p:spPr>
          <a:xfrm>
            <a:off x="158915" y="780862"/>
            <a:ext cx="6488663" cy="5920274"/>
          </a:xfrm>
        </p:spPr>
        <p:txBody>
          <a:bodyPr>
            <a:noAutofit/>
          </a:bodyPr>
          <a:lstStyle/>
          <a:p>
            <a:pPr algn="just">
              <a:buFont typeface="Wingdings" panose="05000000000000000000" pitchFamily="2" charset="2"/>
              <a:buChar char="q"/>
            </a:pPr>
            <a:r>
              <a:rPr lang="en-US" sz="1600" b="1" dirty="0" smtClean="0"/>
              <a:t>Natural Language Processing (NLP)</a:t>
            </a:r>
            <a:r>
              <a:rPr lang="en-US" sz="1600" dirty="0" smtClean="0"/>
              <a:t> is a subfield of artificial intelligence that enables computers to understand, interpret, and generate human language.</a:t>
            </a:r>
          </a:p>
          <a:p>
            <a:pPr algn="just">
              <a:spcBef>
                <a:spcPts val="600"/>
              </a:spcBef>
              <a:spcAft>
                <a:spcPts val="0"/>
              </a:spcAft>
              <a:buFont typeface="Wingdings" panose="05000000000000000000" pitchFamily="2" charset="2"/>
              <a:buChar char="q"/>
            </a:pPr>
            <a:r>
              <a:rPr lang="en-US" sz="1420" b="1" dirty="0" smtClean="0"/>
              <a:t>Key Tasks in NLP</a:t>
            </a:r>
          </a:p>
          <a:p>
            <a:pPr algn="just">
              <a:spcBef>
                <a:spcPts val="600"/>
              </a:spcBef>
              <a:spcAft>
                <a:spcPts val="0"/>
              </a:spcAft>
            </a:pPr>
            <a:r>
              <a:rPr lang="en-US" sz="1420" b="1" dirty="0" smtClean="0"/>
              <a:t>Text Classification: </a:t>
            </a:r>
            <a:r>
              <a:rPr lang="en-US" sz="1420" dirty="0" smtClean="0"/>
              <a:t>Categorizing text into predefined classes</a:t>
            </a:r>
            <a:r>
              <a:rPr lang="en-US" sz="1420" b="1" dirty="0" smtClean="0"/>
              <a:t>.</a:t>
            </a:r>
            <a:endParaRPr lang="en-US" sz="1420" dirty="0" smtClean="0"/>
          </a:p>
          <a:p>
            <a:pPr lvl="1" algn="just">
              <a:spcBef>
                <a:spcPts val="600"/>
              </a:spcBef>
              <a:spcAft>
                <a:spcPts val="0"/>
              </a:spcAft>
            </a:pPr>
            <a:r>
              <a:rPr lang="en-US" sz="1420" b="1" dirty="0" smtClean="0"/>
              <a:t>Example:</a:t>
            </a:r>
            <a:r>
              <a:rPr lang="en-US" sz="1420" dirty="0" smtClean="0"/>
              <a:t> Sorting customer emails into categories such as "inquiry," "complaint," and "feedback.“</a:t>
            </a:r>
          </a:p>
          <a:p>
            <a:pPr algn="just">
              <a:spcBef>
                <a:spcPts val="0"/>
              </a:spcBef>
              <a:spcAft>
                <a:spcPts val="500"/>
              </a:spcAft>
            </a:pPr>
            <a:r>
              <a:rPr lang="en-US" sz="1420" b="1" dirty="0" smtClean="0"/>
              <a:t>Sentiment Analysis: </a:t>
            </a:r>
            <a:r>
              <a:rPr lang="en-US" sz="1420" dirty="0" smtClean="0"/>
              <a:t>Determining the sentiment expressed in text</a:t>
            </a:r>
            <a:r>
              <a:rPr lang="en-US" sz="1420" b="1" dirty="0" smtClean="0"/>
              <a:t>.</a:t>
            </a:r>
            <a:endParaRPr lang="en-US" sz="1420" dirty="0" smtClean="0"/>
          </a:p>
          <a:p>
            <a:pPr lvl="1" algn="just"/>
            <a:r>
              <a:rPr lang="en-US" sz="1420" b="1" dirty="0" smtClean="0"/>
              <a:t>Example:</a:t>
            </a:r>
            <a:r>
              <a:rPr lang="en-US" sz="1420" dirty="0" smtClean="0"/>
              <a:t> Analyzing social media posts to identify whether the public sentiment towards a new product is positive, negative, or neutral.</a:t>
            </a:r>
          </a:p>
          <a:p>
            <a:pPr algn="just">
              <a:spcBef>
                <a:spcPts val="500"/>
              </a:spcBef>
            </a:pPr>
            <a:r>
              <a:rPr lang="en-US" sz="1420" b="1" dirty="0" smtClean="0"/>
              <a:t>Machine Translation: </a:t>
            </a:r>
            <a:r>
              <a:rPr lang="en-US" sz="1420" dirty="0" smtClean="0"/>
              <a:t>Translating text from one language to another</a:t>
            </a:r>
            <a:r>
              <a:rPr lang="en-US" sz="1420" b="1" dirty="0" smtClean="0"/>
              <a:t>.</a:t>
            </a:r>
            <a:endParaRPr lang="en-US" sz="1420" dirty="0" smtClean="0"/>
          </a:p>
          <a:p>
            <a:pPr lvl="1" algn="just"/>
            <a:r>
              <a:rPr lang="en-US" sz="1420" b="1" dirty="0" smtClean="0"/>
              <a:t>Example:</a:t>
            </a:r>
            <a:r>
              <a:rPr lang="en-US" sz="1420" dirty="0" smtClean="0"/>
              <a:t> Using Google Translate to convert a document from English to Spanish.</a:t>
            </a:r>
          </a:p>
          <a:p>
            <a:pPr algn="just">
              <a:spcBef>
                <a:spcPts val="500"/>
              </a:spcBef>
            </a:pPr>
            <a:r>
              <a:rPr lang="en-US" sz="1420" b="1" dirty="0" smtClean="0"/>
              <a:t>Named Entity Recognition (NER): </a:t>
            </a:r>
            <a:r>
              <a:rPr lang="en-US" sz="1420" dirty="0" smtClean="0"/>
              <a:t>Identifying entities like names, dates, and organizations in text.</a:t>
            </a:r>
          </a:p>
          <a:p>
            <a:pPr lvl="1" algn="just"/>
            <a:r>
              <a:rPr lang="en-US" sz="1420" b="1" dirty="0" smtClean="0"/>
              <a:t>Example:</a:t>
            </a:r>
            <a:r>
              <a:rPr lang="en-US" sz="1420" dirty="0" smtClean="0"/>
              <a:t> Extracting names of people, locations, and dates from a news article.</a:t>
            </a:r>
          </a:p>
          <a:p>
            <a:pPr algn="just">
              <a:buFont typeface="Wingdings" panose="05000000000000000000" pitchFamily="2" charset="2"/>
              <a:buChar char="q"/>
            </a:pPr>
            <a:r>
              <a:rPr lang="en-US" sz="1420" b="1" dirty="0" smtClean="0"/>
              <a:t>Importance of NLP</a:t>
            </a:r>
            <a:endParaRPr lang="en-US" sz="1420" dirty="0" smtClean="0"/>
          </a:p>
          <a:p>
            <a:pPr algn="just">
              <a:spcBef>
                <a:spcPts val="500"/>
              </a:spcBef>
            </a:pPr>
            <a:r>
              <a:rPr lang="en-US" sz="1420" b="1" dirty="0" smtClean="0"/>
              <a:t>Real-World Applications:</a:t>
            </a:r>
            <a:r>
              <a:rPr lang="en-US" sz="1420" dirty="0" smtClean="0"/>
              <a:t> NLP is used in </a:t>
            </a:r>
            <a:r>
              <a:rPr lang="en-US" sz="1420" dirty="0" err="1" smtClean="0"/>
              <a:t>chatbots</a:t>
            </a:r>
            <a:r>
              <a:rPr lang="en-US" sz="1420" dirty="0" smtClean="0"/>
              <a:t>, virtual assistants, language translation, and sentiment analysis.</a:t>
            </a:r>
          </a:p>
          <a:p>
            <a:pPr algn="just"/>
            <a:r>
              <a:rPr lang="en-US" sz="1420" b="1" dirty="0" smtClean="0"/>
              <a:t>Impact:</a:t>
            </a:r>
            <a:r>
              <a:rPr lang="en-US" sz="1420" dirty="0" smtClean="0"/>
              <a:t> Improves human-computer interaction, automates text processing, and enhances accessibility.</a:t>
            </a:r>
          </a:p>
          <a:p>
            <a:pPr marL="168275" indent="-168275" algn="just">
              <a:lnSpc>
                <a:spcPct val="100000"/>
              </a:lnSpc>
            </a:pPr>
            <a:endParaRPr lang="en-US" sz="1400" dirty="0"/>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3</a:t>
            </a:fld>
            <a:endParaRPr lang="en-US"/>
          </a:p>
        </p:txBody>
      </p:sp>
      <p:pic>
        <p:nvPicPr>
          <p:cNvPr id="1026" name="Picture 2" descr="What is Natural Language Processing | Parts of NL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7578" y="106882"/>
            <a:ext cx="4511833" cy="21283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6599543" y="2200410"/>
            <a:ext cx="4693297" cy="1514475"/>
          </a:xfrm>
          <a:prstGeom prst="rect">
            <a:avLst/>
          </a:prstGeom>
        </p:spPr>
      </p:pic>
      <p:pic>
        <p:nvPicPr>
          <p:cNvPr id="1030" name="Picture 6" descr="Machine Translation in AI - GeeksforGeeks"/>
          <p:cNvPicPr>
            <a:picLocks noChangeAspect="1" noChangeArrowheads="1"/>
          </p:cNvPicPr>
          <p:nvPr/>
        </p:nvPicPr>
        <p:blipFill rotWithShape="1">
          <a:blip r:embed="rId5">
            <a:extLst>
              <a:ext uri="{28A0092B-C50C-407E-A947-70E740481C1C}">
                <a14:useLocalDpi xmlns:a14="http://schemas.microsoft.com/office/drawing/2010/main" val="0"/>
              </a:ext>
            </a:extLst>
          </a:blip>
          <a:srcRect l="4326" t="5951" r="5062" b="16694"/>
          <a:stretch/>
        </p:blipFill>
        <p:spPr bwMode="auto">
          <a:xfrm>
            <a:off x="6848669" y="3678983"/>
            <a:ext cx="4133462" cy="16074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ow to Implement NER in Python ?">
            <a:extLst>
              <a:ext uri="{FF2B5EF4-FFF2-40B4-BE49-F238E27FC236}">
                <a16:creationId xmlns:a16="http://schemas.microsoft.com/office/drawing/2014/main" id="{575E339A-1929-8160-A4E7-E9DE9CDEE0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8219" y="5441716"/>
            <a:ext cx="4399472" cy="126520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a:off x="6562604" y="5353903"/>
            <a:ext cx="47117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560433" y="3714885"/>
            <a:ext cx="47117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60433" y="2235204"/>
            <a:ext cx="471176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2956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2239" y="659844"/>
            <a:ext cx="9173542" cy="1815882"/>
          </a:xfrm>
          <a:prstGeom prst="rect">
            <a:avLst/>
          </a:prstGeom>
        </p:spPr>
        <p:txBody>
          <a:bodyPr wrap="square">
            <a:spAutoFit/>
          </a:bodyPr>
          <a:lstStyle/>
          <a:p>
            <a:pPr marL="285750" indent="-285750" algn="just">
              <a:buFont typeface="Arial" panose="020B0604020202020204" pitchFamily="34" charset="0"/>
              <a:buChar char="•"/>
            </a:pPr>
            <a:r>
              <a:rPr lang="en-US" sz="1600" dirty="0" smtClean="0"/>
              <a:t>It analyze </a:t>
            </a:r>
            <a:r>
              <a:rPr lang="en-US" sz="1600" dirty="0"/>
              <a:t>images by dividing them into smaller patches and leveraging self-attention mechanisms</a:t>
            </a:r>
            <a:r>
              <a:rPr lang="en-US" sz="1600" dirty="0" smtClean="0"/>
              <a:t>.</a:t>
            </a:r>
          </a:p>
          <a:p>
            <a:pPr marL="285750" indent="-285750" algn="just">
              <a:buFont typeface="Arial" panose="020B0604020202020204" pitchFamily="34" charset="0"/>
              <a:buChar char="•"/>
            </a:pPr>
            <a:r>
              <a:rPr lang="en-US" sz="1600" dirty="0"/>
              <a:t>Vision Transformers apply the Transformer architecture, which was initially developed for NLP, to image data.</a:t>
            </a:r>
          </a:p>
          <a:p>
            <a:pPr marL="285750" indent="-285750" algn="just">
              <a:buFont typeface="Arial" panose="020B0604020202020204" pitchFamily="34" charset="0"/>
              <a:buChar char="•"/>
            </a:pPr>
            <a:r>
              <a:rPr lang="en-US" sz="1600" dirty="0"/>
              <a:t>Introduced by the paper </a:t>
            </a:r>
            <a:r>
              <a:rPr lang="en-US" sz="1600" b="1" dirty="0" smtClean="0"/>
              <a:t>“An </a:t>
            </a:r>
            <a:r>
              <a:rPr lang="en-US" sz="1600" b="1" dirty="0"/>
              <a:t>Image is Worth 16x16 Words: Transformers for Image Recognition at </a:t>
            </a:r>
            <a:r>
              <a:rPr lang="en-US" sz="1600" b="1" dirty="0" smtClean="0"/>
              <a:t>Scale” </a:t>
            </a:r>
            <a:r>
              <a:rPr lang="en-US" sz="1600" dirty="0"/>
              <a:t>by </a:t>
            </a:r>
            <a:r>
              <a:rPr lang="en-US" sz="1600" dirty="0" err="1"/>
              <a:t>Dosovitskiy</a:t>
            </a:r>
            <a:r>
              <a:rPr lang="en-US" sz="1600" dirty="0"/>
              <a:t> et al. (2020</a:t>
            </a:r>
            <a:r>
              <a:rPr lang="en-US" sz="1600" dirty="0" smtClean="0"/>
              <a:t>).</a:t>
            </a:r>
          </a:p>
          <a:p>
            <a:pPr marL="285750" indent="-285750" algn="just">
              <a:buFont typeface="Arial" panose="020B0604020202020204" pitchFamily="34" charset="0"/>
              <a:buChar char="•"/>
            </a:pPr>
            <a:r>
              <a:rPr lang="en-US" sz="1600" dirty="0" smtClean="0"/>
              <a:t>It significantly </a:t>
            </a:r>
            <a:r>
              <a:rPr lang="en-US" sz="1600" dirty="0"/>
              <a:t>reducing the sequence length</a:t>
            </a:r>
            <a:r>
              <a:rPr lang="en-US" sz="1600" dirty="0" smtClean="0"/>
              <a:t>.</a:t>
            </a:r>
            <a:endParaRPr lang="en-US" sz="1600" dirty="0"/>
          </a:p>
        </p:txBody>
      </p:sp>
      <p:sp>
        <p:nvSpPr>
          <p:cNvPr id="3" name="Rectangle 2"/>
          <p:cNvSpPr/>
          <p:nvPr/>
        </p:nvSpPr>
        <p:spPr>
          <a:xfrm>
            <a:off x="260216" y="86974"/>
            <a:ext cx="7420621" cy="707886"/>
          </a:xfrm>
          <a:prstGeom prst="rect">
            <a:avLst/>
          </a:prstGeom>
        </p:spPr>
        <p:txBody>
          <a:bodyPr wrap="none">
            <a:spAutoFit/>
          </a:bodyPr>
          <a:lstStyle/>
          <a:p>
            <a:r>
              <a:rPr lang="en-US" sz="4000" b="1" dirty="0"/>
              <a:t>Vision Transformers (</a:t>
            </a:r>
            <a:r>
              <a:rPr lang="en-US" sz="4000" b="1" dirty="0" err="1"/>
              <a:t>ViTs</a:t>
            </a:r>
            <a:r>
              <a:rPr lang="en-US" sz="4000" b="1" dirty="0"/>
              <a:t>)</a:t>
            </a:r>
          </a:p>
        </p:txBody>
      </p:sp>
      <p:sp>
        <p:nvSpPr>
          <p:cNvPr id="6" name="Rectangle 5"/>
          <p:cNvSpPr/>
          <p:nvPr/>
        </p:nvSpPr>
        <p:spPr>
          <a:xfrm>
            <a:off x="330057" y="2691169"/>
            <a:ext cx="5724644" cy="461665"/>
          </a:xfrm>
          <a:prstGeom prst="rect">
            <a:avLst/>
          </a:prstGeom>
        </p:spPr>
        <p:txBody>
          <a:bodyPr wrap="none">
            <a:spAutoFit/>
          </a:bodyPr>
          <a:lstStyle/>
          <a:p>
            <a:r>
              <a:rPr lang="en-US" sz="2400" b="1" dirty="0"/>
              <a:t>Key Stages in Vision Transformers</a:t>
            </a:r>
          </a:p>
        </p:txBody>
      </p:sp>
      <p:sp>
        <p:nvSpPr>
          <p:cNvPr id="13" name="Rectangle 12"/>
          <p:cNvSpPr/>
          <p:nvPr/>
        </p:nvSpPr>
        <p:spPr>
          <a:xfrm>
            <a:off x="452239" y="3101030"/>
            <a:ext cx="9173542" cy="3188630"/>
          </a:xfrm>
          <a:prstGeom prst="rect">
            <a:avLst/>
          </a:prstGeom>
        </p:spPr>
        <p:txBody>
          <a:bodyPr wrap="square">
            <a:spAutoFit/>
          </a:bodyPr>
          <a:lstStyle/>
          <a:p>
            <a:pPr marL="285750" indent="-285750" algn="just">
              <a:lnSpc>
                <a:spcPct val="107000"/>
              </a:lnSpc>
              <a:spcAft>
                <a:spcPts val="300"/>
              </a:spcAft>
              <a:buFont typeface="Wingdings" panose="05000000000000000000" pitchFamily="2" charset="2"/>
              <a:buChar char="q"/>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Breaking the Image into Patches</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800"/>
              </a:spcAft>
              <a:buSzPts val="1000"/>
              <a:tabLst>
                <a:tab pos="457200" algn="l"/>
              </a:tabLst>
            </a:pP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	Split </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the image into smaller patches instead of feeding pixel sequences directly.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300"/>
              </a:spcAft>
              <a:buFont typeface="Wingdings" panose="05000000000000000000" pitchFamily="2" charset="2"/>
              <a:buChar char="q"/>
            </a:pP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Adapting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Patches for Transformer Input</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800"/>
              </a:spcAft>
              <a:buSzPts val="1000"/>
              <a:tabLst>
                <a:tab pos="457200" algn="l"/>
              </a:tabLst>
            </a:pP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	Use </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a trainable linear projection layer to convert patches into vectors suitable for transformers.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300"/>
              </a:spcAft>
              <a:buFont typeface="Wingdings" panose="05000000000000000000" pitchFamily="2" charset="2"/>
              <a:buChar char="q"/>
            </a:pP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Adding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Positional </a:t>
            </a:r>
            <a:r>
              <a:rPr lang="en-US" sz="2000" b="1" dirty="0" err="1">
                <a:latin typeface="Times New Roman" panose="02020603050405020304" pitchFamily="18" charset="0"/>
                <a:ea typeface="Times New Roman" panose="02020603050405020304" pitchFamily="18" charset="0"/>
                <a:cs typeface="Times New Roman" panose="02020603050405020304" pitchFamily="18" charset="0"/>
              </a:rPr>
              <a:t>Embeddings</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800"/>
              </a:spcAft>
              <a:buSzPts val="1000"/>
              <a:tabLst>
                <a:tab pos="457200" algn="l"/>
              </a:tabLst>
            </a:pP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	Incorporate </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positional </a:t>
            </a:r>
            <a:r>
              <a:rPr lang="en-US" sz="1600" dirty="0" err="1">
                <a:latin typeface="Times New Roman" panose="02020603050405020304" pitchFamily="18" charset="0"/>
                <a:ea typeface="Times New Roman" panose="02020603050405020304" pitchFamily="18" charset="0"/>
                <a:cs typeface="Times New Roman" panose="02020603050405020304" pitchFamily="18" charset="0"/>
              </a:rPr>
              <a:t>embeddings</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 to retain patch location information within the image.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300"/>
              </a:spcAft>
              <a:buFont typeface="Wingdings" panose="05000000000000000000" pitchFamily="2" charset="2"/>
              <a:buChar char="q"/>
            </a:pPr>
            <a:r>
              <a:rPr lang="en-US" sz="2000" b="1" dirty="0" smtClean="0">
                <a:latin typeface="Times New Roman" panose="02020603050405020304" pitchFamily="18" charset="0"/>
                <a:ea typeface="Times New Roman" panose="02020603050405020304" pitchFamily="18" charset="0"/>
                <a:cs typeface="Times New Roman" panose="02020603050405020304" pitchFamily="18" charset="0"/>
              </a:rPr>
              <a:t>Processing </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with Transformer</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200"/>
              </a:spcAft>
              <a:buSzPts val="1000"/>
              <a:tabLst>
                <a:tab pos="457200" algn="l"/>
              </a:tabLst>
            </a:pPr>
            <a:r>
              <a:rPr lang="en-US" sz="1600"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t>Feed patch </a:t>
            </a:r>
            <a:r>
              <a:rPr lang="en-US" sz="1600" dirty="0" err="1"/>
              <a:t>embeddings</a:t>
            </a:r>
            <a:r>
              <a:rPr lang="en-US" sz="1600" dirty="0"/>
              <a:t> to the transformer along with a special learnable embedding to grasp global information about the image, useful for various tasks including classification.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8614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circle(in)">
                                      <p:cBhvr>
                                        <p:cTn id="11"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553" y="195019"/>
            <a:ext cx="7357646" cy="582369"/>
          </a:xfrm>
        </p:spPr>
        <p:txBody>
          <a:bodyPr>
            <a:noAutofit/>
          </a:bodyPr>
          <a:lstStyle/>
          <a:p>
            <a:r>
              <a:rPr lang="en-US" sz="4000" b="1" dirty="0"/>
              <a:t>Vision Transformers (</a:t>
            </a:r>
            <a:r>
              <a:rPr lang="en-US" sz="4000" b="1" dirty="0" err="1"/>
              <a:t>ViTs</a:t>
            </a:r>
            <a:r>
              <a:rPr lang="en-US" sz="4000" b="1" dirty="0"/>
              <a:t>)</a:t>
            </a:r>
          </a:p>
        </p:txBody>
      </p:sp>
      <p:sp>
        <p:nvSpPr>
          <p:cNvPr id="3" name="Content Placeholder 2"/>
          <p:cNvSpPr>
            <a:spLocks noGrp="1"/>
          </p:cNvSpPr>
          <p:nvPr>
            <p:ph idx="1"/>
          </p:nvPr>
        </p:nvSpPr>
        <p:spPr>
          <a:xfrm>
            <a:off x="94553" y="662469"/>
            <a:ext cx="7275511" cy="5958530"/>
          </a:xfrm>
        </p:spPr>
        <p:txBody>
          <a:bodyPr>
            <a:noAutofit/>
          </a:bodyPr>
          <a:lstStyle/>
          <a:p>
            <a:pPr marL="0" indent="0" algn="just">
              <a:buNone/>
            </a:pPr>
            <a:r>
              <a:rPr lang="en-US" b="1" dirty="0" smtClean="0"/>
              <a:t>Key </a:t>
            </a:r>
            <a:r>
              <a:rPr lang="en-US" b="1" dirty="0"/>
              <a:t>Concepts:</a:t>
            </a:r>
            <a:endParaRPr lang="en-US" dirty="0"/>
          </a:p>
          <a:p>
            <a:pPr algn="just">
              <a:spcBef>
                <a:spcPts val="500"/>
              </a:spcBef>
              <a:buFont typeface="Wingdings" panose="05000000000000000000" pitchFamily="2" charset="2"/>
              <a:buChar char="q"/>
            </a:pPr>
            <a:r>
              <a:rPr lang="en-US" sz="1600" b="1" dirty="0"/>
              <a:t>Image Patching</a:t>
            </a:r>
            <a:r>
              <a:rPr lang="en-US" sz="1400" b="1" dirty="0"/>
              <a:t>:</a:t>
            </a:r>
            <a:endParaRPr lang="en-US" sz="1400" dirty="0"/>
          </a:p>
          <a:p>
            <a:pPr lvl="1" algn="just"/>
            <a:r>
              <a:rPr lang="en-US" sz="1200" dirty="0"/>
              <a:t>Instead of processing an image as a whole, the image is divided into fixed-size patches (e.g., 16x16 pixels).</a:t>
            </a:r>
          </a:p>
          <a:p>
            <a:pPr lvl="1" algn="just"/>
            <a:r>
              <a:rPr lang="en-US" sz="1200" dirty="0"/>
              <a:t>Each patch is treated similarly to a token in NLP.</a:t>
            </a:r>
          </a:p>
          <a:p>
            <a:pPr algn="just">
              <a:spcBef>
                <a:spcPts val="500"/>
              </a:spcBef>
              <a:buFont typeface="Wingdings" panose="05000000000000000000" pitchFamily="2" charset="2"/>
              <a:buChar char="q"/>
            </a:pPr>
            <a:r>
              <a:rPr lang="en-US" sz="1600" b="1" dirty="0"/>
              <a:t>Linear Embedding:</a:t>
            </a:r>
            <a:endParaRPr lang="en-US" sz="1600" dirty="0"/>
          </a:p>
          <a:p>
            <a:pPr lvl="1" algn="just"/>
            <a:r>
              <a:rPr lang="en-US" sz="1200" dirty="0"/>
              <a:t>Each image patch is flattened into a 1D vector.</a:t>
            </a:r>
          </a:p>
          <a:p>
            <a:pPr lvl="1" algn="just"/>
            <a:r>
              <a:rPr lang="en-US" sz="1200" dirty="0"/>
              <a:t>These vectors are then linearly embedded into a higher-dimensional space, producing patch </a:t>
            </a:r>
            <a:r>
              <a:rPr lang="en-US" sz="1200" dirty="0" err="1"/>
              <a:t>embeddings</a:t>
            </a:r>
            <a:r>
              <a:rPr lang="en-US" sz="1200" dirty="0"/>
              <a:t>.</a:t>
            </a:r>
          </a:p>
          <a:p>
            <a:pPr algn="just">
              <a:spcBef>
                <a:spcPts val="500"/>
              </a:spcBef>
              <a:buFont typeface="Wingdings" panose="05000000000000000000" pitchFamily="2" charset="2"/>
              <a:buChar char="q"/>
            </a:pPr>
            <a:r>
              <a:rPr lang="en-US" sz="1600" b="1" dirty="0"/>
              <a:t>Positional Encoding:</a:t>
            </a:r>
            <a:endParaRPr lang="en-US" sz="1600" dirty="0"/>
          </a:p>
          <a:p>
            <a:pPr lvl="1" algn="just"/>
            <a:r>
              <a:rPr lang="en-US" sz="1200" dirty="0"/>
              <a:t>Since Transformers do not have a built-in notion of order, positional encodings are added to the patch </a:t>
            </a:r>
            <a:r>
              <a:rPr lang="en-US" sz="1200" dirty="0" err="1"/>
              <a:t>embeddings</a:t>
            </a:r>
            <a:r>
              <a:rPr lang="en-US" sz="1200" dirty="0"/>
              <a:t> to retain spatial information.</a:t>
            </a:r>
          </a:p>
          <a:p>
            <a:pPr algn="just">
              <a:spcBef>
                <a:spcPts val="500"/>
              </a:spcBef>
              <a:buFont typeface="Wingdings" panose="05000000000000000000" pitchFamily="2" charset="2"/>
              <a:buChar char="q"/>
            </a:pPr>
            <a:r>
              <a:rPr lang="en-US" sz="1600" b="1" dirty="0"/>
              <a:t>Transformer Encoder:</a:t>
            </a:r>
            <a:endParaRPr lang="en-US" sz="1600" dirty="0"/>
          </a:p>
          <a:p>
            <a:pPr lvl="1" algn="just"/>
            <a:r>
              <a:rPr lang="en-US" sz="1200" dirty="0"/>
              <a:t>The sequence of embedded patches, along with positional encodings, is fed into the Transformer encoder.</a:t>
            </a:r>
          </a:p>
          <a:p>
            <a:pPr lvl="1" algn="just"/>
            <a:r>
              <a:rPr lang="en-US" sz="1200" dirty="0"/>
              <a:t>The encoder processes the sequence through self-attention mechanisms and feed-forward neural networks.</a:t>
            </a:r>
          </a:p>
          <a:p>
            <a:pPr algn="just">
              <a:spcBef>
                <a:spcPts val="500"/>
              </a:spcBef>
              <a:buFont typeface="Wingdings" panose="05000000000000000000" pitchFamily="2" charset="2"/>
              <a:buChar char="q"/>
            </a:pPr>
            <a:r>
              <a:rPr lang="en-US" sz="1600" b="1" dirty="0"/>
              <a:t>Classification Token:</a:t>
            </a:r>
            <a:endParaRPr lang="en-US" sz="1600" dirty="0"/>
          </a:p>
          <a:p>
            <a:pPr lvl="1" algn="just"/>
            <a:r>
              <a:rPr lang="en-US" sz="1200" dirty="0"/>
              <a:t>A special classification token ([CLS] token) is prepended to the sequence of patch </a:t>
            </a:r>
            <a:r>
              <a:rPr lang="en-US" sz="1200" dirty="0" err="1"/>
              <a:t>embeddings</a:t>
            </a:r>
            <a:r>
              <a:rPr lang="en-US" sz="1200" dirty="0"/>
              <a:t>.</a:t>
            </a:r>
          </a:p>
          <a:p>
            <a:pPr lvl="1" algn="just"/>
            <a:r>
              <a:rPr lang="en-US" sz="1200" dirty="0"/>
              <a:t>The output corresponding to this token is used for image-level predictions, such as classification</a:t>
            </a:r>
            <a:r>
              <a:rPr lang="en-US" sz="1200" dirty="0" smtClean="0"/>
              <a:t>.</a:t>
            </a:r>
            <a:endParaRPr lang="en-US" sz="1200" dirty="0"/>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31</a:t>
            </a:fld>
            <a:endParaRPr lang="en-US"/>
          </a:p>
        </p:txBody>
      </p:sp>
      <p:pic>
        <p:nvPicPr>
          <p:cNvPr id="9" name="Picture 8"/>
          <p:cNvPicPr>
            <a:picLocks noChangeAspect="1"/>
          </p:cNvPicPr>
          <p:nvPr/>
        </p:nvPicPr>
        <p:blipFill>
          <a:blip r:embed="rId3"/>
          <a:stretch>
            <a:fillRect/>
          </a:stretch>
        </p:blipFill>
        <p:spPr>
          <a:xfrm>
            <a:off x="7452199" y="112513"/>
            <a:ext cx="3840642" cy="2523050"/>
          </a:xfrm>
          <a:prstGeom prst="roundRect">
            <a:avLst>
              <a:gd name="adj" fmla="val 9419"/>
            </a:avLst>
          </a:prstGeom>
          <a:ln>
            <a:solidFill>
              <a:schemeClr val="bg2"/>
            </a:solidFill>
          </a:ln>
        </p:spPr>
      </p:pic>
      <p:pic>
        <p:nvPicPr>
          <p:cNvPr id="1030" name="Picture 6" descr="Vision Transformers (ViT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52199" y="2826010"/>
            <a:ext cx="3840641" cy="1758293"/>
          </a:xfrm>
          <a:prstGeom prst="roundRect">
            <a:avLst>
              <a:gd name="adj" fmla="val 14067"/>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1032" name="Picture 8" descr="Ankur Handa on X: &quot;Emerging Properties in Self-Supervised Vision  Transformers https://t.co/UbIaCJLi9Q object segmentation emerges out of ViT  networks trained with self-supervision. This information is directly  accessible in the self-attention modules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2200" y="4717916"/>
            <a:ext cx="3840640" cy="1898544"/>
          </a:xfrm>
          <a:prstGeom prst="roundRect">
            <a:avLst>
              <a:gd name="adj" fmla="val 11850"/>
            </a:avLst>
          </a:prstGeom>
          <a:noFill/>
          <a:ln>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530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98" y="116731"/>
            <a:ext cx="9642834" cy="689373"/>
          </a:xfrm>
        </p:spPr>
        <p:txBody>
          <a:bodyPr>
            <a:normAutofit/>
          </a:bodyPr>
          <a:lstStyle/>
          <a:p>
            <a:r>
              <a:rPr lang="en-US" sz="3600" dirty="0"/>
              <a:t>Vision Transformers (</a:t>
            </a:r>
            <a:r>
              <a:rPr lang="en-US" sz="3600" dirty="0" err="1"/>
              <a:t>ViTs</a:t>
            </a:r>
            <a:r>
              <a:rPr lang="en-US" sz="3600" dirty="0"/>
              <a:t>)</a:t>
            </a:r>
          </a:p>
        </p:txBody>
      </p:sp>
      <p:sp>
        <p:nvSpPr>
          <p:cNvPr id="3" name="Content Placeholder 2"/>
          <p:cNvSpPr>
            <a:spLocks noGrp="1"/>
          </p:cNvSpPr>
          <p:nvPr>
            <p:ph idx="1"/>
          </p:nvPr>
        </p:nvSpPr>
        <p:spPr>
          <a:xfrm>
            <a:off x="214398" y="904672"/>
            <a:ext cx="6653330" cy="5861253"/>
          </a:xfrm>
        </p:spPr>
        <p:txBody>
          <a:bodyPr>
            <a:normAutofit fontScale="70000" lnSpcReduction="20000"/>
          </a:bodyPr>
          <a:lstStyle/>
          <a:p>
            <a:pPr>
              <a:buFont typeface="Wingdings" panose="05000000000000000000" pitchFamily="2" charset="2"/>
              <a:buChar char="q"/>
            </a:pPr>
            <a:r>
              <a:rPr lang="en-US" sz="2300" b="1" dirty="0" smtClean="0"/>
              <a:t>Advantages</a:t>
            </a:r>
            <a:r>
              <a:rPr lang="en-US" sz="2600" b="1" dirty="0"/>
              <a:t>:</a:t>
            </a:r>
            <a:endParaRPr lang="en-US" sz="2600" dirty="0"/>
          </a:p>
          <a:p>
            <a:r>
              <a:rPr lang="en-US" sz="2100" b="1" dirty="0"/>
              <a:t>Scalability</a:t>
            </a:r>
            <a:r>
              <a:rPr lang="en-US" b="1" dirty="0"/>
              <a:t>:</a:t>
            </a:r>
            <a:r>
              <a:rPr lang="en-US" dirty="0"/>
              <a:t> </a:t>
            </a:r>
            <a:r>
              <a:rPr lang="en-US" dirty="0" err="1"/>
              <a:t>ViTs</a:t>
            </a:r>
            <a:r>
              <a:rPr lang="en-US" dirty="0"/>
              <a:t> can leverage large-scale pre-training on extensive datasets, similar to NLP models.</a:t>
            </a:r>
          </a:p>
          <a:p>
            <a:r>
              <a:rPr lang="en-US" sz="2100" b="1" dirty="0"/>
              <a:t>Flexibility</a:t>
            </a:r>
            <a:r>
              <a:rPr lang="en-US" b="1" dirty="0"/>
              <a:t>:</a:t>
            </a:r>
            <a:r>
              <a:rPr lang="en-US" dirty="0"/>
              <a:t> They can be easily adapted for various vision tasks, including image classification, object detection, and segmentation.</a:t>
            </a:r>
          </a:p>
          <a:p>
            <a:r>
              <a:rPr lang="en-US" sz="2100" b="1" dirty="0"/>
              <a:t>Performance:</a:t>
            </a:r>
            <a:r>
              <a:rPr lang="en-US" sz="2100" dirty="0"/>
              <a:t> </a:t>
            </a:r>
            <a:r>
              <a:rPr lang="en-US" dirty="0"/>
              <a:t>When pre-trained on large datasets, </a:t>
            </a:r>
            <a:r>
              <a:rPr lang="en-US" dirty="0" err="1"/>
              <a:t>ViTs</a:t>
            </a:r>
            <a:r>
              <a:rPr lang="en-US" dirty="0"/>
              <a:t> can achieve performance comparable to or exceeding that of traditional convolutional neural networks (CNNs).</a:t>
            </a:r>
          </a:p>
          <a:p>
            <a:pPr>
              <a:buFont typeface="Wingdings" panose="05000000000000000000" pitchFamily="2" charset="2"/>
              <a:buChar char="q"/>
            </a:pPr>
            <a:r>
              <a:rPr lang="en-US" sz="2300" b="1" dirty="0"/>
              <a:t>Challenges:</a:t>
            </a:r>
            <a:endParaRPr lang="en-US" sz="2300" dirty="0"/>
          </a:p>
          <a:p>
            <a:r>
              <a:rPr lang="en-US" sz="2100" b="1" dirty="0"/>
              <a:t>Data Efficiency:</a:t>
            </a:r>
            <a:r>
              <a:rPr lang="en-US" sz="2100" dirty="0"/>
              <a:t> </a:t>
            </a:r>
            <a:r>
              <a:rPr lang="en-US" dirty="0" err="1"/>
              <a:t>ViTs</a:t>
            </a:r>
            <a:r>
              <a:rPr lang="en-US" dirty="0"/>
              <a:t> require a large amount of training data to perform well, as they lack the inductive biases present in CNNs.</a:t>
            </a:r>
          </a:p>
          <a:p>
            <a:r>
              <a:rPr lang="en-US" sz="2100" b="1" dirty="0"/>
              <a:t>Computationally Intensive:</a:t>
            </a:r>
            <a:r>
              <a:rPr lang="en-US" sz="2100" dirty="0"/>
              <a:t> </a:t>
            </a:r>
            <a:r>
              <a:rPr lang="en-US" dirty="0"/>
              <a:t>They demand significant computational resources for training due to the self-attention mechanism's complexity.</a:t>
            </a:r>
          </a:p>
          <a:p>
            <a:pPr>
              <a:buFont typeface="Wingdings" panose="05000000000000000000" pitchFamily="2" charset="2"/>
              <a:buChar char="q"/>
            </a:pPr>
            <a:r>
              <a:rPr lang="en-US" sz="2300" b="1" dirty="0"/>
              <a:t>Applications:</a:t>
            </a:r>
            <a:endParaRPr lang="en-US" sz="2300" dirty="0"/>
          </a:p>
          <a:p>
            <a:r>
              <a:rPr lang="en-US" sz="2300" b="1" dirty="0"/>
              <a:t>Image Classification:</a:t>
            </a:r>
            <a:r>
              <a:rPr lang="en-US" sz="2300" dirty="0"/>
              <a:t> </a:t>
            </a:r>
            <a:r>
              <a:rPr lang="en-US" dirty="0" err="1"/>
              <a:t>ViTs</a:t>
            </a:r>
            <a:r>
              <a:rPr lang="en-US" dirty="0"/>
              <a:t> have been successfully applied to image classification tasks, achieving state-of-the-art results on benchmarks like ImageNet.</a:t>
            </a:r>
          </a:p>
          <a:p>
            <a:r>
              <a:rPr lang="en-US" sz="2300" b="1" dirty="0"/>
              <a:t>Object Detection:</a:t>
            </a:r>
            <a:r>
              <a:rPr lang="en-US" sz="2300" dirty="0"/>
              <a:t> </a:t>
            </a:r>
            <a:r>
              <a:rPr lang="en-US" dirty="0" err="1"/>
              <a:t>ViTs</a:t>
            </a:r>
            <a:r>
              <a:rPr lang="en-US" dirty="0"/>
              <a:t> can be adapted for object detection tasks, providing competitive performance.</a:t>
            </a:r>
          </a:p>
          <a:p>
            <a:r>
              <a:rPr lang="en-US" sz="2300" b="1" dirty="0" smtClean="0"/>
              <a:t>Image Segmentation:</a:t>
            </a:r>
            <a:r>
              <a:rPr lang="en-US" sz="2300" dirty="0" smtClean="0"/>
              <a:t> </a:t>
            </a:r>
            <a:r>
              <a:rPr lang="en-US" dirty="0" err="1" smtClean="0"/>
              <a:t>ViTs</a:t>
            </a:r>
            <a:r>
              <a:rPr lang="en-US" dirty="0" smtClean="0"/>
              <a:t> </a:t>
            </a:r>
            <a:r>
              <a:rPr lang="en-US" dirty="0"/>
              <a:t>can also be used for segmentation tasks, leveraging their ability to model long-range dependencies</a:t>
            </a:r>
            <a:r>
              <a:rPr lang="en-US" dirty="0" smtClean="0"/>
              <a:t>.</a:t>
            </a:r>
            <a:endParaRPr lang="en-US" dirty="0"/>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32</a:t>
            </a:fld>
            <a:endParaRPr lang="en-US"/>
          </a:p>
        </p:txBody>
      </p:sp>
      <p:pic>
        <p:nvPicPr>
          <p:cNvPr id="5" name="Picture 4"/>
          <p:cNvPicPr>
            <a:picLocks noChangeAspect="1"/>
          </p:cNvPicPr>
          <p:nvPr/>
        </p:nvPicPr>
        <p:blipFill>
          <a:blip r:embed="rId2"/>
          <a:stretch>
            <a:fillRect/>
          </a:stretch>
        </p:blipFill>
        <p:spPr>
          <a:xfrm>
            <a:off x="6867728" y="806104"/>
            <a:ext cx="4390011" cy="1946514"/>
          </a:xfrm>
          <a:prstGeom prst="rect">
            <a:avLst/>
          </a:prstGeom>
        </p:spPr>
      </p:pic>
      <p:pic>
        <p:nvPicPr>
          <p:cNvPr id="6" name="Picture 5"/>
          <p:cNvPicPr>
            <a:picLocks noChangeAspect="1"/>
          </p:cNvPicPr>
          <p:nvPr/>
        </p:nvPicPr>
        <p:blipFill>
          <a:blip r:embed="rId3"/>
          <a:stretch>
            <a:fillRect/>
          </a:stretch>
        </p:blipFill>
        <p:spPr>
          <a:xfrm>
            <a:off x="6892920" y="2833180"/>
            <a:ext cx="4364820" cy="1704313"/>
          </a:xfrm>
          <a:prstGeom prst="rect">
            <a:avLst/>
          </a:prstGeom>
        </p:spPr>
      </p:pic>
      <p:pic>
        <p:nvPicPr>
          <p:cNvPr id="7" name="Picture 6"/>
          <p:cNvPicPr>
            <a:picLocks noChangeAspect="1"/>
          </p:cNvPicPr>
          <p:nvPr/>
        </p:nvPicPr>
        <p:blipFill>
          <a:blip r:embed="rId4"/>
          <a:stretch>
            <a:fillRect/>
          </a:stretch>
        </p:blipFill>
        <p:spPr>
          <a:xfrm>
            <a:off x="6892919" y="4752846"/>
            <a:ext cx="4364819" cy="1589548"/>
          </a:xfrm>
          <a:prstGeom prst="rect">
            <a:avLst/>
          </a:prstGeom>
        </p:spPr>
      </p:pic>
    </p:spTree>
    <p:extLst>
      <p:ext uri="{BB962C8B-B14F-4D97-AF65-F5344CB8AC3E}">
        <p14:creationId xmlns:p14="http://schemas.microsoft.com/office/powerpoint/2010/main" val="37737167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466" y="1134767"/>
            <a:ext cx="7018715" cy="4825367"/>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4" name="Rectangle 3"/>
          <p:cNvSpPr/>
          <p:nvPr/>
        </p:nvSpPr>
        <p:spPr>
          <a:xfrm>
            <a:off x="554482" y="268377"/>
            <a:ext cx="6223178" cy="523220"/>
          </a:xfrm>
          <a:prstGeom prst="rect">
            <a:avLst/>
          </a:prstGeom>
        </p:spPr>
        <p:txBody>
          <a:bodyPr wrap="none">
            <a:spAutoFit/>
          </a:bodyPr>
          <a:lstStyle/>
          <a:p>
            <a:r>
              <a:rPr lang="en-US" sz="2800" b="1" dirty="0" smtClean="0">
                <a:solidFill>
                  <a:srgbClr val="080A13"/>
                </a:solidFill>
                <a:latin typeface="+mj-lt"/>
              </a:rPr>
              <a:t>Vision </a:t>
            </a:r>
            <a:r>
              <a:rPr lang="en-US" sz="2800" b="1" dirty="0">
                <a:solidFill>
                  <a:srgbClr val="080A13"/>
                </a:solidFill>
                <a:latin typeface="+mj-lt"/>
              </a:rPr>
              <a:t>transformer architecture </a:t>
            </a:r>
            <a:endParaRPr lang="en-US" sz="2800" b="1" dirty="0">
              <a:latin typeface="+mj-lt"/>
            </a:endParaRPr>
          </a:p>
        </p:txBody>
      </p:sp>
    </p:spTree>
    <p:extLst>
      <p:ext uri="{BB962C8B-B14F-4D97-AF65-F5344CB8AC3E}">
        <p14:creationId xmlns:p14="http://schemas.microsoft.com/office/powerpoint/2010/main" val="27483168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4216" y="921529"/>
            <a:ext cx="5965268" cy="5250155"/>
          </a:xfrm>
          <a:prstGeom prst="rect">
            <a:avLst/>
          </a:prstGeom>
        </p:spPr>
        <p:txBody>
          <a:bodyPr wrap="square">
            <a:spAutoFit/>
          </a:bodyPr>
          <a:lstStyle/>
          <a:p>
            <a:pPr algn="just">
              <a:spcAft>
                <a:spcPts val="500"/>
              </a:spcAft>
            </a:pPr>
            <a:r>
              <a:rPr lang="en-US" dirty="0" err="1" smtClean="0">
                <a:solidFill>
                  <a:srgbClr val="242424"/>
                </a:solidFill>
              </a:rPr>
              <a:t>ViT</a:t>
            </a:r>
            <a:r>
              <a:rPr lang="en-US" dirty="0" smtClean="0">
                <a:solidFill>
                  <a:srgbClr val="242424"/>
                </a:solidFill>
              </a:rPr>
              <a:t> </a:t>
            </a:r>
            <a:r>
              <a:rPr lang="en-US" dirty="0">
                <a:solidFill>
                  <a:srgbClr val="242424"/>
                </a:solidFill>
              </a:rPr>
              <a:t>differs from Convolutional Neural Networks (CNNs) in several key aspects</a:t>
            </a:r>
            <a:r>
              <a:rPr lang="en-US" dirty="0" smtClean="0">
                <a:solidFill>
                  <a:srgbClr val="242424"/>
                </a:solidFill>
              </a:rPr>
              <a:t>:</a:t>
            </a:r>
            <a:endParaRPr lang="en-US" dirty="0">
              <a:solidFill>
                <a:srgbClr val="242424"/>
              </a:solidFill>
            </a:endParaRPr>
          </a:p>
          <a:p>
            <a:pPr marL="285750" indent="-285750" algn="just">
              <a:spcBef>
                <a:spcPts val="500"/>
              </a:spcBef>
              <a:spcAft>
                <a:spcPts val="500"/>
              </a:spcAft>
              <a:buFont typeface="Wingdings" panose="05000000000000000000" pitchFamily="2" charset="2"/>
              <a:buChar char="q"/>
            </a:pPr>
            <a:r>
              <a:rPr lang="en-US" b="1" dirty="0">
                <a:solidFill>
                  <a:srgbClr val="242424"/>
                </a:solidFill>
              </a:rPr>
              <a:t>Input Representation: </a:t>
            </a:r>
            <a:endParaRPr lang="en-US" b="1" dirty="0" smtClean="0">
              <a:solidFill>
                <a:srgbClr val="242424"/>
              </a:solidFill>
            </a:endParaRPr>
          </a:p>
          <a:p>
            <a:pPr algn="just"/>
            <a:r>
              <a:rPr lang="en-US" b="1" dirty="0" smtClean="0"/>
              <a:t>CNNs</a:t>
            </a:r>
            <a:r>
              <a:rPr lang="en-US" dirty="0"/>
              <a:t>: Process raw pixel values directly.</a:t>
            </a:r>
          </a:p>
          <a:p>
            <a:pPr algn="just"/>
            <a:r>
              <a:rPr lang="en-US" b="1" dirty="0" err="1"/>
              <a:t>ViT</a:t>
            </a:r>
            <a:r>
              <a:rPr lang="en-US" dirty="0"/>
              <a:t>: Divides input image into patches, transforming them into tokens</a:t>
            </a:r>
            <a:r>
              <a:rPr lang="en-US" dirty="0" smtClean="0"/>
              <a:t>.</a:t>
            </a:r>
          </a:p>
          <a:p>
            <a:pPr algn="just"/>
            <a:endParaRPr lang="en-US" dirty="0" smtClean="0"/>
          </a:p>
          <a:p>
            <a:pPr marL="285750" indent="-285750" algn="just">
              <a:spcBef>
                <a:spcPts val="500"/>
              </a:spcBef>
              <a:spcAft>
                <a:spcPts val="500"/>
              </a:spcAft>
              <a:buFont typeface="Wingdings" panose="05000000000000000000" pitchFamily="2" charset="2"/>
              <a:buChar char="q"/>
            </a:pPr>
            <a:r>
              <a:rPr lang="en-US" b="1" dirty="0" smtClean="0">
                <a:solidFill>
                  <a:srgbClr val="242424"/>
                </a:solidFill>
              </a:rPr>
              <a:t>Processing </a:t>
            </a:r>
            <a:r>
              <a:rPr lang="en-US" b="1" dirty="0">
                <a:solidFill>
                  <a:srgbClr val="242424"/>
                </a:solidFill>
              </a:rPr>
              <a:t>Mechanism: </a:t>
            </a:r>
            <a:endParaRPr lang="en-US" b="1" dirty="0" smtClean="0">
              <a:solidFill>
                <a:srgbClr val="242424"/>
              </a:solidFill>
            </a:endParaRPr>
          </a:p>
          <a:p>
            <a:pPr algn="just"/>
            <a:r>
              <a:rPr lang="en-US" b="1" dirty="0" smtClean="0"/>
              <a:t>CNNs</a:t>
            </a:r>
            <a:r>
              <a:rPr lang="en-US" dirty="0"/>
              <a:t>: Use convolutional and pooling layers for hierarchical feature capture.</a:t>
            </a:r>
          </a:p>
          <a:p>
            <a:pPr algn="just"/>
            <a:r>
              <a:rPr lang="en-US" b="1" dirty="0" err="1"/>
              <a:t>ViT</a:t>
            </a:r>
            <a:r>
              <a:rPr lang="en-US" b="1" dirty="0"/>
              <a:t>: </a:t>
            </a:r>
            <a:r>
              <a:rPr lang="en-US" dirty="0"/>
              <a:t>Employs self-attention mechanisms for relationships among all patches</a:t>
            </a:r>
            <a:r>
              <a:rPr lang="en-US" dirty="0" smtClean="0"/>
              <a:t>.</a:t>
            </a:r>
          </a:p>
          <a:p>
            <a:pPr algn="just"/>
            <a:endParaRPr lang="en-US" dirty="0">
              <a:solidFill>
                <a:srgbClr val="242424"/>
              </a:solidFill>
            </a:endParaRPr>
          </a:p>
          <a:p>
            <a:pPr marL="285750" lvl="0" indent="-285750" algn="just" eaLnBrk="0" fontAlgn="base" hangingPunct="0">
              <a:spcBef>
                <a:spcPts val="500"/>
              </a:spcBef>
              <a:spcAft>
                <a:spcPts val="500"/>
              </a:spcAft>
              <a:buFont typeface="Wingdings" panose="05000000000000000000" pitchFamily="2" charset="2"/>
              <a:buChar char="q"/>
            </a:pPr>
            <a:r>
              <a:rPr lang="en-US" b="1" dirty="0">
                <a:solidFill>
                  <a:srgbClr val="242424"/>
                </a:solidFill>
              </a:rPr>
              <a:t>Global Context: </a:t>
            </a:r>
            <a:endParaRPr lang="en-US" b="1" dirty="0" smtClean="0">
              <a:solidFill>
                <a:srgbClr val="242424"/>
              </a:solidFill>
            </a:endParaRPr>
          </a:p>
          <a:p>
            <a:pPr lvl="0" algn="just" eaLnBrk="0" fontAlgn="base" hangingPunct="0">
              <a:spcBef>
                <a:spcPct val="0"/>
              </a:spcBef>
              <a:spcAft>
                <a:spcPct val="0"/>
              </a:spcAft>
            </a:pPr>
            <a:r>
              <a:rPr lang="en-US" altLang="en-US" b="1" dirty="0" smtClean="0"/>
              <a:t>CNNs</a:t>
            </a:r>
            <a:r>
              <a:rPr lang="en-US" altLang="en-US" dirty="0"/>
              <a:t>: Rely on pooling layers for coarse global information.</a:t>
            </a:r>
          </a:p>
          <a:p>
            <a:pPr lvl="0" algn="just" eaLnBrk="0" fontAlgn="base" hangingPunct="0">
              <a:spcBef>
                <a:spcPct val="0"/>
              </a:spcBef>
              <a:spcAft>
                <a:spcPct val="0"/>
              </a:spcAft>
            </a:pPr>
            <a:r>
              <a:rPr lang="en-US" altLang="en-US" b="1" dirty="0" err="1"/>
              <a:t>ViT</a:t>
            </a:r>
            <a:r>
              <a:rPr lang="en-US" altLang="en-US" dirty="0"/>
              <a:t>: Captures global context through self-attention. </a:t>
            </a:r>
          </a:p>
        </p:txBody>
      </p:sp>
      <p:sp>
        <p:nvSpPr>
          <p:cNvPr id="3" name="Rectangle 2"/>
          <p:cNvSpPr/>
          <p:nvPr/>
        </p:nvSpPr>
        <p:spPr>
          <a:xfrm>
            <a:off x="294216" y="235958"/>
            <a:ext cx="4987263" cy="461665"/>
          </a:xfrm>
          <a:prstGeom prst="rect">
            <a:avLst/>
          </a:prstGeom>
        </p:spPr>
        <p:txBody>
          <a:bodyPr wrap="none">
            <a:spAutoFit/>
          </a:bodyPr>
          <a:lstStyle/>
          <a:p>
            <a:r>
              <a:rPr lang="en-US" sz="2400" b="1" dirty="0">
                <a:solidFill>
                  <a:srgbClr val="242424"/>
                </a:solidFill>
                <a:latin typeface="+mj-lt"/>
              </a:rPr>
              <a:t>Vision Transformers vs. CNN?</a:t>
            </a:r>
            <a:endParaRPr lang="en-US" sz="2400" dirty="0">
              <a:solidFill>
                <a:srgbClr val="242424"/>
              </a:solidFill>
              <a:latin typeface="+mj-lt"/>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687" b="97766" l="835" r="99351">
                        <a14:foregroundMark x1="4174" y1="10137" x2="4174" y2="10137"/>
                        <a14:foregroundMark x1="30891" y1="13402" x2="30891" y2="13402"/>
                        <a14:foregroundMark x1="80334" y1="36770" x2="80334" y2="36770"/>
                        <a14:foregroundMark x1="82004" y1="59966" x2="82004" y2="59966"/>
                        <a14:foregroundMark x1="82004" y1="59966" x2="82004" y2="59966"/>
                        <a14:foregroundMark x1="78664" y1="14089" x2="78664" y2="14089"/>
                        <a14:foregroundMark x1="78664" y1="14089" x2="78664" y2="14089"/>
                        <a14:foregroundMark x1="78664" y1="14089" x2="78664" y2="14089"/>
                        <a14:foregroundMark x1="78664" y1="14089" x2="78664" y2="14089"/>
                        <a14:foregroundMark x1="49814" y1="94158" x2="48980" y2="97938"/>
                        <a14:foregroundMark x1="51670" y1="89691" x2="51670" y2="89691"/>
                        <a14:foregroundMark x1="41929" y1="91581" x2="41929" y2="91581"/>
                        <a14:foregroundMark x1="49165" y1="56186" x2="49165" y2="56186"/>
                        <a14:foregroundMark x1="50000" y1="64261" x2="50000" y2="64261"/>
                        <a14:foregroundMark x1="49814" y1="65636" x2="49629" y2="80756"/>
                        <a14:foregroundMark x1="26160" y1="37285" x2="26160" y2="37285"/>
                        <a14:foregroundMark x1="26160" y1="37285" x2="26160" y2="37285"/>
                        <a14:foregroundMark x1="57421" y1="12371" x2="57421" y2="12371"/>
                        <a14:foregroundMark x1="55380" y1="13230" x2="55380" y2="13230"/>
                        <a14:foregroundMark x1="55380" y1="13230" x2="55380" y2="13230"/>
                        <a14:foregroundMark x1="55380" y1="13230" x2="55380" y2="13230"/>
                        <a14:foregroundMark x1="55844" y1="13746" x2="54545" y2="6357"/>
                        <a14:foregroundMark x1="57050" y1="36254" x2="57050" y2="36254"/>
                        <a14:foregroundMark x1="57050" y1="36254" x2="57050" y2="36254"/>
                        <a14:foregroundMark x1="56586" y1="62543" x2="56586" y2="62543"/>
                        <a14:foregroundMark x1="56586" y1="62543" x2="56586" y2="62543"/>
                        <a14:foregroundMark x1="65955" y1="93643" x2="65955" y2="93643"/>
                        <a14:foregroundMark x1="65955" y1="93643" x2="65955" y2="93643"/>
                        <a14:foregroundMark x1="79314" y1="93471" x2="79314" y2="93471"/>
                        <a14:foregroundMark x1="77644" y1="90893" x2="77644" y2="90893"/>
                        <a14:foregroundMark x1="74119" y1="90893" x2="74119" y2="90893"/>
                        <a14:foregroundMark x1="74119" y1="90893" x2="74119" y2="90893"/>
                        <a14:foregroundMark x1="75510" y1="91065" x2="77180" y2="91065"/>
                        <a14:foregroundMark x1="21800" y1="92955" x2="21800" y2="92955"/>
                        <a14:foregroundMark x1="22356" y1="92955" x2="22356" y2="92955"/>
                        <a14:foregroundMark x1="39796" y1="93471" x2="39796" y2="93471"/>
                        <a14:foregroundMark x1="39889" y1="92440" x2="19944" y2="91409"/>
                        <a14:foregroundMark x1="6030" y1="61856" x2="6030" y2="61856"/>
                        <a14:foregroundMark x1="6215" y1="62027" x2="6215" y2="62027"/>
                        <a14:foregroundMark x1="58534" y1="61856" x2="58534" y2="61856"/>
                        <a14:foregroundMark x1="58534" y1="61856" x2="58534" y2="61856"/>
                        <a14:foregroundMark x1="58534" y1="61856" x2="58256" y2="60997"/>
                        <a14:foregroundMark x1="57885" y1="58935" x2="57885" y2="58935"/>
                        <a14:foregroundMark x1="5566" y1="58247" x2="5566" y2="58247"/>
                        <a14:foregroundMark x1="5659" y1="58247" x2="5659" y2="58247"/>
                        <a14:foregroundMark x1="5844" y1="57904" x2="5844" y2="57904"/>
                        <a14:foregroundMark x1="3525" y1="60309" x2="3525" y2="60309"/>
                        <a14:foregroundMark x1="6030" y1="37457" x2="6030" y2="37457"/>
                        <a14:foregroundMark x1="7514" y1="11340" x2="7514" y2="11340"/>
                        <a14:foregroundMark x1="8349" y1="7904" x2="8349" y2="7904"/>
                        <a14:foregroundMark x1="3340" y1="18729" x2="3340" y2="18729"/>
                        <a14:foregroundMark x1="2041" y1="14948" x2="2041" y2="14948"/>
                        <a14:foregroundMark x1="59369" y1="17526" x2="59369" y2="17526"/>
                        <a14:foregroundMark x1="60204" y1="11856" x2="60204" y2="11856"/>
                        <a14:foregroundMark x1="5195" y1="12715" x2="5195" y2="12715"/>
                        <a14:foregroundMark x1="50371" y1="92096" x2="50371" y2="92096"/>
                        <a14:foregroundMark x1="50186" y1="90550" x2="50186" y2="90550"/>
                        <a14:foregroundMark x1="50186" y1="90550" x2="50186" y2="90550"/>
                        <a14:foregroundMark x1="49536" y1="95017" x2="49536" y2="95017"/>
                        <a14:foregroundMark x1="49536" y1="95017" x2="49536" y2="95017"/>
                      </a14:backgroundRemoval>
                    </a14:imgEffect>
                  </a14:imgLayer>
                </a14:imgProps>
              </a:ext>
              <a:ext uri="{28A0092B-C50C-407E-A947-70E740481C1C}">
                <a14:useLocalDpi xmlns:a14="http://schemas.microsoft.com/office/drawing/2010/main" val="0"/>
              </a:ext>
            </a:extLst>
          </a:blip>
          <a:stretch>
            <a:fillRect/>
          </a:stretch>
        </p:blipFill>
        <p:spPr>
          <a:xfrm>
            <a:off x="6345355" y="344277"/>
            <a:ext cx="4913019" cy="2792115"/>
          </a:xfrm>
          <a:prstGeom prst="roundRect">
            <a:avLst>
              <a:gd name="adj" fmla="val 11604"/>
            </a:avLst>
          </a:prstGeom>
          <a:ln>
            <a:solidFill>
              <a:schemeClr val="bg2"/>
            </a:solidFill>
          </a:ln>
        </p:spPr>
      </p:pic>
      <p:pic>
        <p:nvPicPr>
          <p:cNvPr id="6" name="Picture 5"/>
          <p:cNvPicPr>
            <a:picLocks noChangeAspect="1"/>
          </p:cNvPicPr>
          <p:nvPr/>
        </p:nvPicPr>
        <p:blipFill>
          <a:blip r:embed="rId4"/>
          <a:stretch>
            <a:fillRect/>
          </a:stretch>
        </p:blipFill>
        <p:spPr>
          <a:xfrm>
            <a:off x="6345355" y="3546606"/>
            <a:ext cx="4827148" cy="2926080"/>
          </a:xfrm>
          <a:prstGeom prst="roundRect">
            <a:avLst>
              <a:gd name="adj" fmla="val 6042"/>
            </a:avLst>
          </a:prstGeom>
          <a:ln>
            <a:solidFill>
              <a:schemeClr val="bg2"/>
            </a:solidFill>
          </a:ln>
        </p:spPr>
      </p:pic>
    </p:spTree>
    <p:extLst>
      <p:ext uri="{BB962C8B-B14F-4D97-AF65-F5344CB8AC3E}">
        <p14:creationId xmlns:p14="http://schemas.microsoft.com/office/powerpoint/2010/main" val="22003332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80884" y="312429"/>
            <a:ext cx="10189579" cy="4462760"/>
          </a:xfrm>
          <a:prstGeom prst="rect">
            <a:avLst/>
          </a:prstGeom>
        </p:spPr>
        <p:txBody>
          <a:bodyPr wrap="square">
            <a:spAutoFit/>
          </a:bodyPr>
          <a:lstStyle/>
          <a:p>
            <a:pPr fontAlgn="base"/>
            <a:r>
              <a:rPr lang="pt-BR" b="1" dirty="0"/>
              <a:t>References &amp; </a:t>
            </a:r>
            <a:r>
              <a:rPr lang="pt-BR" b="1" dirty="0" smtClean="0"/>
              <a:t>Links</a:t>
            </a:r>
          </a:p>
          <a:p>
            <a:pPr fontAlgn="base"/>
            <a:endParaRPr lang="pt-BR" b="1" dirty="0" smtClean="0"/>
          </a:p>
          <a:p>
            <a:pPr fontAlgn="base"/>
            <a:r>
              <a:rPr lang="pt-BR" dirty="0"/>
              <a:t>Transformer Paper</a:t>
            </a:r>
            <a:r>
              <a:rPr lang="pt-BR" dirty="0" smtClean="0"/>
              <a:t>:</a:t>
            </a:r>
          </a:p>
          <a:p>
            <a:pPr marL="285750" indent="-285750" fontAlgn="base">
              <a:buFont typeface="Arial" panose="020B0604020202020204" pitchFamily="34" charset="0"/>
              <a:buChar char="•"/>
            </a:pPr>
            <a:r>
              <a:rPr lang="pt-BR" dirty="0" smtClean="0"/>
              <a:t> </a:t>
            </a:r>
            <a:r>
              <a:rPr lang="pt-BR" sz="1400" dirty="0" smtClean="0">
                <a:hlinkClick r:id="rId2"/>
              </a:rPr>
              <a:t>https://proceedings.neurips.cc/paper_files/paper/2017/file/3f5ee243547dee91fbd053c1c4a845aa-Paper.pdf</a:t>
            </a:r>
            <a:endParaRPr lang="pt-BR" sz="1400" dirty="0" smtClean="0"/>
          </a:p>
          <a:p>
            <a:pPr fontAlgn="base"/>
            <a:endParaRPr lang="pt-BR" sz="1400" dirty="0"/>
          </a:p>
          <a:p>
            <a:pPr fontAlgn="base"/>
            <a:r>
              <a:rPr lang="pt-BR" dirty="0" smtClean="0"/>
              <a:t>Blog: </a:t>
            </a:r>
          </a:p>
          <a:p>
            <a:pPr marL="285750" indent="-285750" fontAlgn="base">
              <a:buFont typeface="Arial" panose="020B0604020202020204" pitchFamily="34" charset="0"/>
              <a:buChar char="•"/>
            </a:pPr>
            <a:r>
              <a:rPr lang="pt-BR" dirty="0" smtClean="0">
                <a:hlinkClick r:id="rId3"/>
              </a:rPr>
              <a:t>https://jalammar.github.io/illustrated-transformer/</a:t>
            </a:r>
            <a:endParaRPr lang="pt-BR" dirty="0" smtClean="0"/>
          </a:p>
          <a:p>
            <a:pPr fontAlgn="base"/>
            <a:endParaRPr lang="pt-BR" dirty="0" smtClean="0"/>
          </a:p>
          <a:p>
            <a:pPr fontAlgn="base"/>
            <a:endParaRPr lang="pt-BR" dirty="0"/>
          </a:p>
          <a:p>
            <a:pPr fontAlgn="base"/>
            <a:r>
              <a:rPr lang="pt-BR" dirty="0" smtClean="0">
                <a:solidFill>
                  <a:srgbClr val="334155"/>
                </a:solidFill>
              </a:rPr>
              <a:t>Vision Transformer Paper:</a:t>
            </a:r>
          </a:p>
          <a:p>
            <a:pPr marL="285750" indent="-285750" fontAlgn="base">
              <a:buFont typeface="Arial" panose="020B0604020202020204" pitchFamily="34" charset="0"/>
              <a:buChar char="•"/>
            </a:pPr>
            <a:r>
              <a:rPr lang="pt-BR" dirty="0" smtClean="0">
                <a:solidFill>
                  <a:srgbClr val="334155"/>
                </a:solidFill>
              </a:rPr>
              <a:t> </a:t>
            </a:r>
            <a:r>
              <a:rPr lang="pt-BR" i="1" u="sng" dirty="0" smtClean="0">
                <a:solidFill>
                  <a:srgbClr val="334155"/>
                </a:solidFill>
                <a:hlinkClick r:id="rId4"/>
              </a:rPr>
              <a:t>https</a:t>
            </a:r>
            <a:r>
              <a:rPr lang="pt-BR" i="1" u="sng" dirty="0">
                <a:solidFill>
                  <a:srgbClr val="334155"/>
                </a:solidFill>
                <a:hlinkClick r:id="rId4"/>
              </a:rPr>
              <a:t>://</a:t>
            </a:r>
            <a:r>
              <a:rPr lang="pt-BR" i="1" u="sng" dirty="0" smtClean="0">
                <a:solidFill>
                  <a:srgbClr val="334155"/>
                </a:solidFill>
                <a:hlinkClick r:id="rId4"/>
              </a:rPr>
              <a:t>arxiv.org/abs/2010.11929</a:t>
            </a:r>
            <a:endParaRPr lang="pt-BR" i="1" u="sng" dirty="0" smtClean="0">
              <a:solidFill>
                <a:srgbClr val="334155"/>
              </a:solidFill>
            </a:endParaRPr>
          </a:p>
          <a:p>
            <a:pPr fontAlgn="base"/>
            <a:endParaRPr lang="pt-BR" dirty="0" smtClean="0">
              <a:solidFill>
                <a:srgbClr val="334155"/>
              </a:solidFill>
            </a:endParaRPr>
          </a:p>
          <a:p>
            <a:pPr fontAlgn="base"/>
            <a:r>
              <a:rPr lang="pt-BR" dirty="0" smtClean="0">
                <a:solidFill>
                  <a:srgbClr val="334155"/>
                </a:solidFill>
              </a:rPr>
              <a:t>Blogs:</a:t>
            </a:r>
          </a:p>
          <a:p>
            <a:pPr marL="285750" indent="-285750" fontAlgn="base">
              <a:buFont typeface="Arial" panose="020B0604020202020204" pitchFamily="34" charset="0"/>
              <a:buChar char="•"/>
            </a:pPr>
            <a:r>
              <a:rPr lang="pt-BR" i="1" u="sng" dirty="0" smtClean="0">
                <a:solidFill>
                  <a:srgbClr val="334155"/>
                </a:solidFill>
                <a:hlinkClick r:id="rId5"/>
              </a:rPr>
              <a:t>https</a:t>
            </a:r>
            <a:r>
              <a:rPr lang="pt-BR" i="1" u="sng" dirty="0">
                <a:solidFill>
                  <a:srgbClr val="334155"/>
                </a:solidFill>
                <a:hlinkClick r:id="rId5"/>
              </a:rPr>
              <a:t>://aipapersacademy.com/vision-transformers</a:t>
            </a:r>
            <a:r>
              <a:rPr lang="pt-BR" i="1" u="sng" dirty="0" smtClean="0">
                <a:solidFill>
                  <a:srgbClr val="334155"/>
                </a:solidFill>
                <a:hlinkClick r:id="rId5"/>
              </a:rPr>
              <a:t>/</a:t>
            </a:r>
            <a:endParaRPr lang="pt-BR" i="1" u="sng" dirty="0" smtClean="0">
              <a:solidFill>
                <a:srgbClr val="334155"/>
              </a:solidFill>
            </a:endParaRPr>
          </a:p>
          <a:p>
            <a:pPr marL="285750" indent="-285750" fontAlgn="base">
              <a:buFont typeface="Arial" panose="020B0604020202020204" pitchFamily="34" charset="0"/>
              <a:buChar char="•"/>
            </a:pPr>
            <a:r>
              <a:rPr lang="pt-BR" i="1" u="sng" dirty="0">
                <a:solidFill>
                  <a:srgbClr val="334155"/>
                </a:solidFill>
                <a:hlinkClick r:id="rId6"/>
              </a:rPr>
              <a:t>https://semiengineering.com/achieving-greater-accuracy-in-real-time-vision-processing-with-transformers</a:t>
            </a:r>
            <a:r>
              <a:rPr lang="pt-BR" i="1" u="sng" dirty="0" smtClean="0">
                <a:solidFill>
                  <a:srgbClr val="334155"/>
                </a:solidFill>
                <a:hlinkClick r:id="rId6"/>
              </a:rPr>
              <a:t>/</a:t>
            </a:r>
            <a:endParaRPr lang="pt-BR" i="1" u="sng" dirty="0" smtClean="0">
              <a:solidFill>
                <a:srgbClr val="334155"/>
              </a:solidFill>
            </a:endParaRPr>
          </a:p>
        </p:txBody>
      </p:sp>
    </p:spTree>
    <p:extLst>
      <p:ext uri="{BB962C8B-B14F-4D97-AF65-F5344CB8AC3E}">
        <p14:creationId xmlns:p14="http://schemas.microsoft.com/office/powerpoint/2010/main" val="40655045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36</a:t>
            </a:fld>
            <a:endParaRPr lang="en-US"/>
          </a:p>
        </p:txBody>
      </p:sp>
    </p:spTree>
    <p:extLst>
      <p:ext uri="{BB962C8B-B14F-4D97-AF65-F5344CB8AC3E}">
        <p14:creationId xmlns:p14="http://schemas.microsoft.com/office/powerpoint/2010/main" val="22745415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654" y="133110"/>
            <a:ext cx="3899823" cy="450350"/>
          </a:xfrm>
        </p:spPr>
        <p:txBody>
          <a:bodyPr>
            <a:normAutofit/>
          </a:bodyPr>
          <a:lstStyle/>
          <a:p>
            <a:r>
              <a:rPr lang="en-US" sz="2400" b="1" dirty="0"/>
              <a:t>Sentiment Analysis</a:t>
            </a:r>
          </a:p>
        </p:txBody>
      </p:sp>
      <p:sp>
        <p:nvSpPr>
          <p:cNvPr id="3" name="Content Placeholder 2"/>
          <p:cNvSpPr>
            <a:spLocks noGrp="1"/>
          </p:cNvSpPr>
          <p:nvPr>
            <p:ph idx="1"/>
          </p:nvPr>
        </p:nvSpPr>
        <p:spPr>
          <a:xfrm>
            <a:off x="93678" y="702277"/>
            <a:ext cx="6457752" cy="6063647"/>
          </a:xfrm>
        </p:spPr>
        <p:txBody>
          <a:bodyPr>
            <a:noAutofit/>
          </a:bodyPr>
          <a:lstStyle/>
          <a:p>
            <a:pPr algn="just">
              <a:buFont typeface="Wingdings" panose="05000000000000000000" pitchFamily="2" charset="2"/>
              <a:buChar char="q"/>
            </a:pPr>
            <a:r>
              <a:rPr lang="en-US" sz="1600" b="1" dirty="0"/>
              <a:t>Sentiment Analysis</a:t>
            </a:r>
            <a:r>
              <a:rPr lang="en-US" sz="1600" dirty="0"/>
              <a:t> is the process of using NLP to identify and categorize opinions expressed in text to determine whether the writer’s attitude towards a particular topic, product, or service is positive, negative, or neutral.</a:t>
            </a:r>
          </a:p>
          <a:p>
            <a:pPr algn="just">
              <a:spcBef>
                <a:spcPts val="700"/>
              </a:spcBef>
              <a:buFont typeface="Wingdings" panose="05000000000000000000" pitchFamily="2" charset="2"/>
              <a:buChar char="q"/>
            </a:pPr>
            <a:r>
              <a:rPr lang="en-US" sz="1600" b="1" dirty="0"/>
              <a:t>Example of Sentiment Analysis:</a:t>
            </a:r>
            <a:endParaRPr lang="en-US" sz="1600" dirty="0"/>
          </a:p>
          <a:p>
            <a:pPr algn="just">
              <a:spcBef>
                <a:spcPts val="500"/>
              </a:spcBef>
            </a:pPr>
            <a:r>
              <a:rPr lang="en-US" sz="1400" b="1" dirty="0"/>
              <a:t>Example Sentence:</a:t>
            </a:r>
            <a:r>
              <a:rPr lang="en-US" sz="1400" dirty="0"/>
              <a:t> "I love the new design of this app, but I hate how it crashes frequently."</a:t>
            </a:r>
          </a:p>
          <a:p>
            <a:pPr lvl="1" algn="just"/>
            <a:r>
              <a:rPr lang="en-US" sz="1400" b="1" dirty="0"/>
              <a:t>Positive Sentiment:</a:t>
            </a:r>
            <a:r>
              <a:rPr lang="en-US" sz="1400" dirty="0"/>
              <a:t> "I love the new design of this app."</a:t>
            </a:r>
          </a:p>
          <a:p>
            <a:pPr lvl="1" algn="just"/>
            <a:r>
              <a:rPr lang="en-US" sz="1400" b="1" dirty="0"/>
              <a:t>Negative Sentiment:</a:t>
            </a:r>
            <a:r>
              <a:rPr lang="en-US" sz="1400" dirty="0"/>
              <a:t> "I hate how it crashes frequently."</a:t>
            </a:r>
          </a:p>
          <a:p>
            <a:pPr algn="just">
              <a:buFont typeface="Wingdings" panose="05000000000000000000" pitchFamily="2" charset="2"/>
              <a:buChar char="q"/>
            </a:pPr>
            <a:r>
              <a:rPr lang="en-US" sz="1600" b="1" dirty="0"/>
              <a:t>Applications of Sentiment Analysis:</a:t>
            </a:r>
            <a:endParaRPr lang="en-US" sz="1600" dirty="0"/>
          </a:p>
          <a:p>
            <a:pPr algn="just">
              <a:spcBef>
                <a:spcPts val="500"/>
              </a:spcBef>
            </a:pPr>
            <a:r>
              <a:rPr lang="en-US" sz="1400" b="1" dirty="0"/>
              <a:t>Customer Feedback Analysis:</a:t>
            </a:r>
            <a:r>
              <a:rPr lang="en-US" sz="1400" dirty="0"/>
              <a:t> Analyzing customer reviews and feedback to gauge satisfaction and areas for improvement.</a:t>
            </a:r>
          </a:p>
          <a:p>
            <a:pPr algn="just"/>
            <a:r>
              <a:rPr lang="en-US" sz="1400" b="1" dirty="0"/>
              <a:t>Social Media Monitoring:</a:t>
            </a:r>
            <a:r>
              <a:rPr lang="en-US" sz="1400" dirty="0"/>
              <a:t> Monitoring social media platforms to understand public sentiment towards a brand or product.</a:t>
            </a:r>
          </a:p>
          <a:p>
            <a:pPr algn="just"/>
            <a:r>
              <a:rPr lang="en-US" sz="1400" b="1" dirty="0"/>
              <a:t>Market Research:</a:t>
            </a:r>
            <a:r>
              <a:rPr lang="en-US" sz="1400" dirty="0"/>
              <a:t> Identifying consumer opinions and trends to inform product development and marketing strategies.</a:t>
            </a:r>
          </a:p>
          <a:p>
            <a:pPr algn="just">
              <a:spcBef>
                <a:spcPts val="1200"/>
              </a:spcBef>
              <a:buFont typeface="Wingdings" panose="05000000000000000000" pitchFamily="2" charset="2"/>
              <a:buChar char="q"/>
            </a:pPr>
            <a:r>
              <a:rPr lang="en-US" sz="1600" b="1" dirty="0"/>
              <a:t>Use Case of Sentiment Analysis:</a:t>
            </a:r>
            <a:endParaRPr lang="en-US" sz="1600" dirty="0"/>
          </a:p>
          <a:p>
            <a:pPr algn="just">
              <a:spcBef>
                <a:spcPts val="200"/>
              </a:spcBef>
              <a:spcAft>
                <a:spcPts val="0"/>
              </a:spcAft>
            </a:pPr>
            <a:r>
              <a:rPr lang="en-US" sz="1400" b="1" dirty="0"/>
              <a:t>Brand Management:</a:t>
            </a:r>
            <a:r>
              <a:rPr lang="en-US" sz="1400" dirty="0"/>
              <a:t> A company uses sentiment analysis to track public perception of their new product launch by analyzing tweets, reviews, and blog posts. The insights help the company to address negative feedback promptly and improve customer satisfaction</a:t>
            </a:r>
            <a:r>
              <a:rPr lang="en-US" sz="2000" dirty="0"/>
              <a:t>.</a:t>
            </a:r>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4</a:t>
            </a:fld>
            <a:endParaRPr lang="en-US"/>
          </a:p>
        </p:txBody>
      </p:sp>
      <p:pic>
        <p:nvPicPr>
          <p:cNvPr id="5" name="Picture 4"/>
          <p:cNvPicPr>
            <a:picLocks noChangeAspect="1"/>
          </p:cNvPicPr>
          <p:nvPr/>
        </p:nvPicPr>
        <p:blipFill>
          <a:blip r:embed="rId2"/>
          <a:stretch>
            <a:fillRect/>
          </a:stretch>
        </p:blipFill>
        <p:spPr>
          <a:xfrm>
            <a:off x="6458123" y="0"/>
            <a:ext cx="4741410" cy="2080727"/>
          </a:xfrm>
          <a:prstGeom prst="rect">
            <a:avLst/>
          </a:prstGeom>
        </p:spPr>
      </p:pic>
      <p:pic>
        <p:nvPicPr>
          <p:cNvPr id="2050" name="Picture 2" descr="Basic steps of sentiment analysis on social media.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1388" y="2087248"/>
            <a:ext cx="4528145" cy="31378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ntiment Analysis Gui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6823" y="5413610"/>
            <a:ext cx="4422710" cy="11430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708710" y="4945224"/>
            <a:ext cx="671804" cy="16795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6438108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252" y="505719"/>
            <a:ext cx="9692640" cy="735252"/>
          </a:xfrm>
        </p:spPr>
        <p:txBody>
          <a:bodyPr>
            <a:normAutofit/>
          </a:bodyPr>
          <a:lstStyle/>
          <a:p>
            <a:r>
              <a:rPr lang="en-US" sz="3600" b="1" dirty="0" smtClean="0"/>
              <a:t> </a:t>
            </a:r>
            <a:r>
              <a:rPr lang="en-US" sz="2800" b="1" dirty="0"/>
              <a:t>History of Natural Language Processing (NLP)</a:t>
            </a:r>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5</a:t>
            </a:fld>
            <a:endParaRPr lang="en-US"/>
          </a:p>
        </p:txBody>
      </p:sp>
      <p:pic>
        <p:nvPicPr>
          <p:cNvPr id="4098" name="Picture 2" descr="The Evolution of Natural Language Processing | by Jeevan H R | Medium"/>
          <p:cNvPicPr>
            <a:picLocks noChangeAspect="1" noChangeArrowheads="1"/>
          </p:cNvPicPr>
          <p:nvPr/>
        </p:nvPicPr>
        <p:blipFill rotWithShape="1">
          <a:blip r:embed="rId3">
            <a:extLst>
              <a:ext uri="{28A0092B-C50C-407E-A947-70E740481C1C}">
                <a14:useLocalDpi xmlns:a14="http://schemas.microsoft.com/office/drawing/2010/main" val="0"/>
              </a:ext>
            </a:extLst>
          </a:blip>
          <a:srcRect l="861" t="17611" b="16685"/>
          <a:stretch/>
        </p:blipFill>
        <p:spPr bwMode="auto">
          <a:xfrm>
            <a:off x="224288" y="1240972"/>
            <a:ext cx="10841818" cy="3641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329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878" y="46196"/>
            <a:ext cx="8778209" cy="562318"/>
          </a:xfrm>
        </p:spPr>
        <p:txBody>
          <a:bodyPr>
            <a:normAutofit fontScale="90000"/>
          </a:bodyPr>
          <a:lstStyle/>
          <a:p>
            <a:r>
              <a:rPr lang="en-US" sz="2400" b="1" dirty="0"/>
              <a:t>Different Approaches </a:t>
            </a:r>
            <a:r>
              <a:rPr lang="en-US" sz="2400" b="1" dirty="0" smtClean="0"/>
              <a:t>to </a:t>
            </a:r>
            <a:r>
              <a:rPr lang="en-US" sz="2400" b="1" dirty="0"/>
              <a:t>Natural Language Processing </a:t>
            </a:r>
            <a:r>
              <a:rPr lang="en-US" sz="2200" b="1" dirty="0"/>
              <a:t>(NLP</a:t>
            </a:r>
            <a:r>
              <a:rPr lang="en-US" sz="2400" b="1" dirty="0"/>
              <a:t>)</a:t>
            </a:r>
          </a:p>
        </p:txBody>
      </p:sp>
      <p:sp>
        <p:nvSpPr>
          <p:cNvPr id="3" name="Content Placeholder 2"/>
          <p:cNvSpPr>
            <a:spLocks noGrp="1"/>
          </p:cNvSpPr>
          <p:nvPr>
            <p:ph sz="half" idx="1"/>
          </p:nvPr>
        </p:nvSpPr>
        <p:spPr>
          <a:xfrm>
            <a:off x="104878" y="793983"/>
            <a:ext cx="6994662" cy="5481736"/>
          </a:xfrm>
        </p:spPr>
        <p:txBody>
          <a:bodyPr>
            <a:noAutofit/>
          </a:bodyPr>
          <a:lstStyle/>
          <a:p>
            <a:pPr marL="0" indent="0" algn="just">
              <a:buNone/>
            </a:pPr>
            <a:r>
              <a:rPr lang="en-US" b="1" dirty="0" smtClean="0"/>
              <a:t>Early </a:t>
            </a:r>
            <a:r>
              <a:rPr lang="en-US" b="1" dirty="0"/>
              <a:t>Rule-Based Systems</a:t>
            </a:r>
            <a:r>
              <a:rPr lang="en-US" b="1" dirty="0" smtClean="0"/>
              <a:t>: </a:t>
            </a:r>
            <a:r>
              <a:rPr lang="en-US" sz="1700" b="1" dirty="0" smtClean="0">
                <a:solidFill>
                  <a:srgbClr val="00B0F0"/>
                </a:solidFill>
                <a:hlinkClick r:id="rId3"/>
              </a:rPr>
              <a:t>(Link)</a:t>
            </a:r>
            <a:endParaRPr lang="en-US" sz="1700" dirty="0" smtClean="0">
              <a:solidFill>
                <a:srgbClr val="00B0F0"/>
              </a:solidFill>
            </a:endParaRPr>
          </a:p>
          <a:p>
            <a:pPr marL="0" indent="0" algn="just">
              <a:spcBef>
                <a:spcPts val="600"/>
              </a:spcBef>
              <a:spcAft>
                <a:spcPts val="0"/>
              </a:spcAft>
              <a:buNone/>
            </a:pPr>
            <a:r>
              <a:rPr lang="en-US" sz="1700" dirty="0" smtClean="0"/>
              <a:t>In the early days of NLP, systems were primarily rule-based. Linguists and programmers manually created a set of rules to process language.</a:t>
            </a:r>
          </a:p>
          <a:p>
            <a:pPr algn="just">
              <a:spcBef>
                <a:spcPts val="600"/>
              </a:spcBef>
              <a:spcAft>
                <a:spcPts val="0"/>
              </a:spcAft>
              <a:buFont typeface="Wingdings" panose="05000000000000000000" pitchFamily="2" charset="2"/>
              <a:buChar char="q"/>
            </a:pPr>
            <a:r>
              <a:rPr lang="en-US" sz="1700" b="1" dirty="0" smtClean="0"/>
              <a:t>Examples</a:t>
            </a:r>
            <a:r>
              <a:rPr lang="en-US" sz="1700" b="1" dirty="0"/>
              <a:t>:</a:t>
            </a:r>
            <a:endParaRPr lang="en-US" sz="1700" dirty="0"/>
          </a:p>
          <a:p>
            <a:pPr marL="445770" lvl="2" indent="-171450" algn="just">
              <a:spcBef>
                <a:spcPts val="600"/>
              </a:spcBef>
              <a:spcAft>
                <a:spcPts val="0"/>
              </a:spcAft>
            </a:pPr>
            <a:r>
              <a:rPr lang="en-US" sz="1700" b="1" dirty="0"/>
              <a:t>Early </a:t>
            </a:r>
            <a:r>
              <a:rPr lang="en-US" sz="1700" b="1" dirty="0" err="1"/>
              <a:t>Chatbots</a:t>
            </a:r>
            <a:r>
              <a:rPr lang="en-US" sz="1700" b="1" dirty="0"/>
              <a:t>:</a:t>
            </a:r>
            <a:endParaRPr lang="en-US" sz="1700" dirty="0"/>
          </a:p>
          <a:p>
            <a:pPr lvl="2" algn="just">
              <a:spcBef>
                <a:spcPts val="600"/>
              </a:spcBef>
              <a:spcAft>
                <a:spcPts val="0"/>
              </a:spcAft>
            </a:pPr>
            <a:r>
              <a:rPr lang="en-US" sz="1700" b="1" dirty="0"/>
              <a:t>ELIZA:</a:t>
            </a:r>
            <a:r>
              <a:rPr lang="en-US" sz="1700" dirty="0"/>
              <a:t> Developed in the 1960s, used pattern matching and substitution to simulate conversation. ELIZA could emulate a Rogerian psychotherapist by matching user input against pre-defined patterns and providing scripted responses.</a:t>
            </a:r>
          </a:p>
          <a:p>
            <a:pPr lvl="1" algn="just">
              <a:spcBef>
                <a:spcPts val="0"/>
              </a:spcBef>
              <a:spcAft>
                <a:spcPts val="0"/>
              </a:spcAft>
            </a:pPr>
            <a:r>
              <a:rPr lang="en-US" sz="1700" b="1" dirty="0"/>
              <a:t>Language Parsers:</a:t>
            </a:r>
            <a:endParaRPr lang="en-US" sz="1700" dirty="0"/>
          </a:p>
          <a:p>
            <a:pPr lvl="2" algn="just">
              <a:spcBef>
                <a:spcPts val="0"/>
              </a:spcBef>
              <a:spcAft>
                <a:spcPts val="0"/>
              </a:spcAft>
            </a:pPr>
            <a:r>
              <a:rPr lang="en-US" sz="1700" b="1" dirty="0"/>
              <a:t>Example:</a:t>
            </a:r>
            <a:r>
              <a:rPr lang="en-US" sz="1700" dirty="0"/>
              <a:t> Early syntactic parsers used context-free grammars (CFGs) to analyze the structure of sentences.</a:t>
            </a:r>
          </a:p>
          <a:p>
            <a:pPr algn="just">
              <a:spcBef>
                <a:spcPts val="600"/>
              </a:spcBef>
              <a:spcAft>
                <a:spcPts val="0"/>
              </a:spcAft>
              <a:buFont typeface="Wingdings" panose="05000000000000000000" pitchFamily="2" charset="2"/>
              <a:buChar char="q"/>
            </a:pPr>
            <a:r>
              <a:rPr lang="en-US" sz="1700" b="1" dirty="0"/>
              <a:t>Applications:</a:t>
            </a:r>
            <a:endParaRPr lang="en-US" sz="1700" dirty="0"/>
          </a:p>
          <a:p>
            <a:pPr lvl="1" algn="just">
              <a:spcBef>
                <a:spcPts val="600"/>
              </a:spcBef>
              <a:spcAft>
                <a:spcPts val="0"/>
              </a:spcAft>
            </a:pPr>
            <a:r>
              <a:rPr lang="en-US" sz="1700" b="1" dirty="0"/>
              <a:t>Spell Checkers:</a:t>
            </a:r>
            <a:r>
              <a:rPr lang="en-US" sz="1700" dirty="0"/>
              <a:t> Early spell checkers used rule-based approaches to detect and suggest corrections for misspelled words.</a:t>
            </a:r>
          </a:p>
          <a:p>
            <a:pPr lvl="1" algn="just">
              <a:spcBef>
                <a:spcPts val="600"/>
              </a:spcBef>
              <a:spcAft>
                <a:spcPts val="0"/>
              </a:spcAft>
            </a:pPr>
            <a:r>
              <a:rPr lang="en-US" sz="1700" b="1" dirty="0"/>
              <a:t>Text Editors:</a:t>
            </a:r>
            <a:r>
              <a:rPr lang="en-US" sz="1700" dirty="0"/>
              <a:t> Grammar checking in word processors relied on predefined rules to highlight grammatical errors</a:t>
            </a:r>
            <a:r>
              <a:rPr lang="en-US" sz="1700" dirty="0" smtClean="0"/>
              <a:t>.</a:t>
            </a:r>
          </a:p>
          <a:p>
            <a:pPr marL="0" indent="0" algn="just">
              <a:spcBef>
                <a:spcPts val="600"/>
              </a:spcBef>
              <a:spcAft>
                <a:spcPts val="0"/>
              </a:spcAft>
              <a:buNone/>
            </a:pPr>
            <a:r>
              <a:rPr lang="en-US" sz="1700" b="1" dirty="0" smtClean="0"/>
              <a:t> </a:t>
            </a:r>
            <a:endParaRPr lang="en-US" sz="1700" dirty="0"/>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6</a:t>
            </a:fld>
            <a:endParaRPr lang="en-US"/>
          </a:p>
        </p:txBody>
      </p:sp>
      <p:pic>
        <p:nvPicPr>
          <p:cNvPr id="3078" name="Picture 6" descr="A History of Chatbots - ChatBot Pack"/>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17" t="7888" b="4306"/>
          <a:stretch/>
        </p:blipFill>
        <p:spPr bwMode="auto">
          <a:xfrm>
            <a:off x="7306575" y="681714"/>
            <a:ext cx="3477308" cy="285313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ule Based Approach In NLP GeeksforGeeks, 43% OF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03057" y="3708320"/>
            <a:ext cx="4089783" cy="2381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4459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normAutofit lnSpcReduction="10000"/>
          </a:bodyPr>
          <a:lstStyle/>
          <a:p>
            <a:fld id="{7861E9F1-9214-4563-ABFC-1D940E589AFF}" type="slidenum">
              <a:rPr lang="en-US" smtClean="0"/>
              <a:t>7</a:t>
            </a:fld>
            <a:endParaRPr lang="en-US"/>
          </a:p>
        </p:txBody>
      </p:sp>
      <p:sp>
        <p:nvSpPr>
          <p:cNvPr id="6" name="Rectangle 5"/>
          <p:cNvSpPr/>
          <p:nvPr/>
        </p:nvSpPr>
        <p:spPr>
          <a:xfrm>
            <a:off x="224286" y="884512"/>
            <a:ext cx="6305909" cy="5201424"/>
          </a:xfrm>
          <a:prstGeom prst="rect">
            <a:avLst/>
          </a:prstGeom>
        </p:spPr>
        <p:txBody>
          <a:bodyPr wrap="square">
            <a:spAutoFit/>
          </a:bodyPr>
          <a:lstStyle/>
          <a:p>
            <a:pPr algn="just">
              <a:spcBef>
                <a:spcPts val="600"/>
              </a:spcBef>
            </a:pPr>
            <a:r>
              <a:rPr lang="en-US" b="1" dirty="0"/>
              <a:t>Transition to Statistical Methods:</a:t>
            </a:r>
            <a:endParaRPr lang="en-US" dirty="0"/>
          </a:p>
          <a:p>
            <a:pPr algn="just">
              <a:spcBef>
                <a:spcPts val="600"/>
              </a:spcBef>
            </a:pPr>
            <a:r>
              <a:rPr lang="en-US" sz="1600" dirty="0"/>
              <a:t>The 1980s and 1990s saw a shift from rule-based systems to statistical methods. This approach utilized large amounts of data and statistical techniques to understand and generate language.</a:t>
            </a:r>
          </a:p>
          <a:p>
            <a:pPr marL="285750" indent="-285750" algn="just">
              <a:spcBef>
                <a:spcPts val="600"/>
              </a:spcBef>
              <a:spcAft>
                <a:spcPts val="0"/>
              </a:spcAft>
              <a:buFont typeface="Wingdings" panose="05000000000000000000" pitchFamily="2" charset="2"/>
              <a:buChar char="q"/>
            </a:pPr>
            <a:r>
              <a:rPr lang="en-US" sz="1600" b="1" dirty="0"/>
              <a:t>Examples:</a:t>
            </a:r>
            <a:endParaRPr lang="en-US" sz="1600" dirty="0"/>
          </a:p>
          <a:p>
            <a:pPr marL="742950" lvl="1" indent="-285750" algn="just">
              <a:spcBef>
                <a:spcPts val="0"/>
              </a:spcBef>
              <a:spcAft>
                <a:spcPts val="0"/>
              </a:spcAft>
              <a:buFont typeface="Arial" panose="020B0604020202020204" pitchFamily="34" charset="0"/>
              <a:buChar char="•"/>
            </a:pPr>
            <a:r>
              <a:rPr lang="en-US" sz="1600" b="1" dirty="0"/>
              <a:t>Part-of-Speech Tagging:</a:t>
            </a:r>
            <a:endParaRPr lang="en-US" sz="1600" dirty="0"/>
          </a:p>
          <a:p>
            <a:pPr lvl="2" algn="just">
              <a:spcBef>
                <a:spcPts val="0"/>
              </a:spcBef>
              <a:spcAft>
                <a:spcPts val="0"/>
              </a:spcAft>
            </a:pPr>
            <a:r>
              <a:rPr lang="en-US" sz="1600" b="1" dirty="0"/>
              <a:t>Hidden Markov Models (HMMs):</a:t>
            </a:r>
            <a:r>
              <a:rPr lang="en-US" sz="1600" dirty="0"/>
              <a:t> Used probabilities to predict the correct tags for words in a sentence based on the context provided by surrounding words.</a:t>
            </a:r>
          </a:p>
          <a:p>
            <a:pPr marL="742950" lvl="1" indent="-285750" algn="just">
              <a:spcBef>
                <a:spcPts val="0"/>
              </a:spcBef>
              <a:spcAft>
                <a:spcPts val="0"/>
              </a:spcAft>
              <a:buFont typeface="Arial" panose="020B0604020202020204" pitchFamily="34" charset="0"/>
              <a:buChar char="•"/>
            </a:pPr>
            <a:r>
              <a:rPr lang="en-US" sz="1600" b="1" dirty="0"/>
              <a:t>Speech Recognition:</a:t>
            </a:r>
            <a:endParaRPr lang="en-US" sz="1600" dirty="0"/>
          </a:p>
          <a:p>
            <a:pPr lvl="2" algn="just">
              <a:spcBef>
                <a:spcPts val="0"/>
              </a:spcBef>
              <a:spcAft>
                <a:spcPts val="0"/>
              </a:spcAft>
            </a:pPr>
            <a:r>
              <a:rPr lang="en-US" sz="1600" b="1" dirty="0"/>
              <a:t>Example:</a:t>
            </a:r>
            <a:r>
              <a:rPr lang="en-US" sz="1600" dirty="0"/>
              <a:t> Systems like IBM's </a:t>
            </a:r>
            <a:r>
              <a:rPr lang="en-US" sz="1600" dirty="0" err="1"/>
              <a:t>Tangora</a:t>
            </a:r>
            <a:r>
              <a:rPr lang="en-US" sz="1600" dirty="0"/>
              <a:t> used statistical models to improve the accuracy of speech-to-text conversion.</a:t>
            </a:r>
          </a:p>
          <a:p>
            <a:pPr marL="285750" indent="-285750" algn="just">
              <a:spcBef>
                <a:spcPts val="0"/>
              </a:spcBef>
              <a:spcAft>
                <a:spcPts val="0"/>
              </a:spcAft>
              <a:buFont typeface="Wingdings" panose="05000000000000000000" pitchFamily="2" charset="2"/>
              <a:buChar char="q"/>
            </a:pPr>
            <a:r>
              <a:rPr lang="en-US" sz="1600" b="1" dirty="0"/>
              <a:t>Applications:</a:t>
            </a:r>
            <a:endParaRPr lang="en-US" sz="1600" dirty="0"/>
          </a:p>
          <a:p>
            <a:pPr lvl="1" algn="just">
              <a:spcBef>
                <a:spcPts val="0"/>
              </a:spcBef>
              <a:spcAft>
                <a:spcPts val="0"/>
              </a:spcAft>
            </a:pPr>
            <a:r>
              <a:rPr lang="en-US" sz="1600" b="1" dirty="0"/>
              <a:t>Machine Translation:</a:t>
            </a:r>
            <a:r>
              <a:rPr lang="en-US" sz="1600" dirty="0"/>
              <a:t> Statistical methods enabled more accurate translation systems, such as Google's early translation algorithms which relied on large corpora of bilingual text.</a:t>
            </a:r>
          </a:p>
          <a:p>
            <a:pPr marL="274320" lvl="1" indent="0" algn="just">
              <a:spcBef>
                <a:spcPts val="0"/>
              </a:spcBef>
              <a:spcAft>
                <a:spcPts val="0"/>
              </a:spcAft>
              <a:buNone/>
            </a:pPr>
            <a:endParaRPr lang="en-US" sz="1600" dirty="0"/>
          </a:p>
        </p:txBody>
      </p:sp>
      <p:pic>
        <p:nvPicPr>
          <p:cNvPr id="7" name="Picture 12" descr="Different Models of Machine Translation in NLP - Studyton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0195" y="1357396"/>
            <a:ext cx="4334510" cy="335262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224286" y="238964"/>
            <a:ext cx="9692640" cy="524995"/>
          </a:xfrm>
        </p:spPr>
        <p:txBody>
          <a:bodyPr>
            <a:normAutofit/>
          </a:bodyPr>
          <a:lstStyle/>
          <a:p>
            <a:r>
              <a:rPr lang="en-US" sz="2400" dirty="0"/>
              <a:t>Different Approaches to Natural Language Processing (NLP)</a:t>
            </a:r>
          </a:p>
        </p:txBody>
      </p:sp>
    </p:spTree>
    <p:extLst>
      <p:ext uri="{BB962C8B-B14F-4D97-AF65-F5344CB8AC3E}">
        <p14:creationId xmlns:p14="http://schemas.microsoft.com/office/powerpoint/2010/main" val="30586951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5314"/>
            <a:ext cx="9692640" cy="524995"/>
          </a:xfrm>
        </p:spPr>
        <p:txBody>
          <a:bodyPr>
            <a:normAutofit/>
          </a:bodyPr>
          <a:lstStyle/>
          <a:p>
            <a:r>
              <a:rPr lang="en-US" sz="2400" dirty="0"/>
              <a:t>Different Approaches to Natural Language Processing (NLP)</a:t>
            </a:r>
          </a:p>
        </p:txBody>
      </p:sp>
      <p:sp>
        <p:nvSpPr>
          <p:cNvPr id="3" name="Content Placeholder 2"/>
          <p:cNvSpPr>
            <a:spLocks noGrp="1"/>
          </p:cNvSpPr>
          <p:nvPr>
            <p:ph idx="1"/>
          </p:nvPr>
        </p:nvSpPr>
        <p:spPr>
          <a:xfrm>
            <a:off x="104069" y="651926"/>
            <a:ext cx="6351907" cy="6044987"/>
          </a:xfrm>
        </p:spPr>
        <p:txBody>
          <a:bodyPr>
            <a:noAutofit/>
          </a:bodyPr>
          <a:lstStyle/>
          <a:p>
            <a:pPr marL="0" indent="0">
              <a:spcBef>
                <a:spcPts val="500"/>
              </a:spcBef>
              <a:buNone/>
            </a:pPr>
            <a:r>
              <a:rPr lang="en-US" sz="2000" b="1" dirty="0" smtClean="0"/>
              <a:t>Machine </a:t>
            </a:r>
            <a:r>
              <a:rPr lang="en-US" sz="2000" b="1" dirty="0"/>
              <a:t>learning in NLP </a:t>
            </a:r>
            <a:endParaRPr lang="en-US" sz="2000" b="1" dirty="0" smtClean="0"/>
          </a:p>
          <a:p>
            <a:pPr algn="just">
              <a:spcBef>
                <a:spcPts val="500"/>
              </a:spcBef>
            </a:pPr>
            <a:r>
              <a:rPr lang="en-US" sz="1600" dirty="0" smtClean="0"/>
              <a:t>The </a:t>
            </a:r>
            <a:r>
              <a:rPr lang="en-US" sz="1600" dirty="0"/>
              <a:t>late 1990s and early 2000s marked the introduction of machine learning in NLP. Machine learning models, such as decision trees and support vector machines, were trained on labeled datasets to perform various NLP </a:t>
            </a:r>
            <a:r>
              <a:rPr lang="en-US" sz="1600" dirty="0" smtClean="0"/>
              <a:t>tasks.</a:t>
            </a:r>
          </a:p>
          <a:p>
            <a:pPr algn="just">
              <a:spcBef>
                <a:spcPts val="500"/>
              </a:spcBef>
              <a:buFont typeface="Wingdings" panose="05000000000000000000" pitchFamily="2" charset="2"/>
              <a:buChar char="q"/>
            </a:pPr>
            <a:r>
              <a:rPr lang="en-US" sz="1600" b="1" dirty="0" smtClean="0"/>
              <a:t>Example</a:t>
            </a:r>
            <a:r>
              <a:rPr lang="en-US" sz="1600" b="1" dirty="0"/>
              <a:t>:</a:t>
            </a:r>
            <a:endParaRPr lang="en-US" sz="1600" dirty="0"/>
          </a:p>
          <a:p>
            <a:pPr algn="just">
              <a:spcBef>
                <a:spcPts val="300"/>
              </a:spcBef>
            </a:pPr>
            <a:r>
              <a:rPr lang="en-US" sz="1600" b="1" dirty="0"/>
              <a:t>Named Entity Recognition (NER</a:t>
            </a:r>
            <a:r>
              <a:rPr lang="en-US" sz="1600" b="1" dirty="0" smtClean="0"/>
              <a:t>):</a:t>
            </a:r>
            <a:endParaRPr lang="en-US" sz="1600" dirty="0"/>
          </a:p>
          <a:p>
            <a:pPr lvl="1" algn="just"/>
            <a:r>
              <a:rPr lang="en-US" dirty="0" smtClean="0"/>
              <a:t>Machine </a:t>
            </a:r>
            <a:r>
              <a:rPr lang="en-US" dirty="0"/>
              <a:t>learning models trained on annotated corpora to identify entities in text, such as names of people, organizations, locations, dates, and other specific types of information.</a:t>
            </a:r>
          </a:p>
          <a:p>
            <a:pPr lvl="1" algn="just"/>
            <a:r>
              <a:rPr lang="en-US" b="1" dirty="0"/>
              <a:t>Example:</a:t>
            </a:r>
            <a:r>
              <a:rPr lang="en-US" dirty="0"/>
              <a:t> Identifying entities in a news article to extract information like "Barack Obama," "White House," and "January 20, 2009."</a:t>
            </a:r>
          </a:p>
          <a:p>
            <a:pPr algn="just">
              <a:spcBef>
                <a:spcPts val="500"/>
              </a:spcBef>
              <a:buFont typeface="Wingdings" panose="05000000000000000000" pitchFamily="2" charset="2"/>
              <a:buChar char="q"/>
            </a:pPr>
            <a:r>
              <a:rPr lang="en-US" sz="1600" b="1" dirty="0"/>
              <a:t>Applications:</a:t>
            </a:r>
            <a:endParaRPr lang="en-US" sz="1600" dirty="0"/>
          </a:p>
          <a:p>
            <a:pPr algn="just">
              <a:spcBef>
                <a:spcPts val="300"/>
              </a:spcBef>
            </a:pPr>
            <a:r>
              <a:rPr lang="en-US" sz="1600" b="1" dirty="0"/>
              <a:t>Text Classification:</a:t>
            </a:r>
            <a:r>
              <a:rPr lang="en-US" sz="1600" dirty="0"/>
              <a:t> Assigning predefined categories to text documents.</a:t>
            </a:r>
          </a:p>
          <a:p>
            <a:pPr lvl="1" algn="just"/>
            <a:r>
              <a:rPr lang="en-US" b="1" dirty="0"/>
              <a:t>Example:</a:t>
            </a:r>
            <a:r>
              <a:rPr lang="en-US" dirty="0"/>
              <a:t> Classifying emails into "spam" and "non-spam" categories.</a:t>
            </a:r>
          </a:p>
          <a:p>
            <a:pPr algn="just">
              <a:spcBef>
                <a:spcPts val="300"/>
              </a:spcBef>
            </a:pPr>
            <a:r>
              <a:rPr lang="en-US" sz="1600" b="1" dirty="0"/>
              <a:t>Sentiment Analysis:</a:t>
            </a:r>
            <a:r>
              <a:rPr lang="en-US" sz="1600" dirty="0"/>
              <a:t> Determining the sentiment expressed in a piece of text.</a:t>
            </a:r>
          </a:p>
          <a:p>
            <a:pPr lvl="1" algn="just"/>
            <a:r>
              <a:rPr lang="en-US" b="1" dirty="0"/>
              <a:t>Example:</a:t>
            </a:r>
            <a:r>
              <a:rPr lang="en-US" dirty="0"/>
              <a:t> Analyzing customer reviews to determine whether the feedback is positive, negative, or </a:t>
            </a:r>
            <a:r>
              <a:rPr lang="en-US" dirty="0" smtClean="0"/>
              <a:t>neutral.</a:t>
            </a:r>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8</a:t>
            </a:fld>
            <a:endParaRPr lang="en-US"/>
          </a:p>
        </p:txBody>
      </p:sp>
      <p:pic>
        <p:nvPicPr>
          <p:cNvPr id="5122" name="Picture 2" descr="Deep Learning for Natural Language Processing"/>
          <p:cNvPicPr>
            <a:picLocks noChangeAspect="1" noChangeArrowheads="1"/>
          </p:cNvPicPr>
          <p:nvPr/>
        </p:nvPicPr>
        <p:blipFill rotWithShape="1">
          <a:blip r:embed="rId2">
            <a:extLst>
              <a:ext uri="{28A0092B-C50C-407E-A947-70E740481C1C}">
                <a14:useLocalDpi xmlns:a14="http://schemas.microsoft.com/office/drawing/2010/main" val="0"/>
              </a:ext>
            </a:extLst>
          </a:blip>
          <a:srcRect l="1367" r="977" b="52493"/>
          <a:stretch/>
        </p:blipFill>
        <p:spPr bwMode="auto">
          <a:xfrm>
            <a:off x="6368144" y="590309"/>
            <a:ext cx="4823926" cy="22294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3"/>
          <a:srcRect t="4296" b="55608"/>
          <a:stretch/>
        </p:blipFill>
        <p:spPr>
          <a:xfrm>
            <a:off x="6428792" y="4283981"/>
            <a:ext cx="4889240" cy="2612573"/>
          </a:xfrm>
          <a:prstGeom prst="rect">
            <a:avLst/>
          </a:prstGeom>
        </p:spPr>
      </p:pic>
      <p:pic>
        <p:nvPicPr>
          <p:cNvPr id="8" name="Picture 7"/>
          <p:cNvPicPr>
            <a:picLocks noChangeAspect="1"/>
          </p:cNvPicPr>
          <p:nvPr/>
        </p:nvPicPr>
        <p:blipFill rotWithShape="1">
          <a:blip r:embed="rId4"/>
          <a:srcRect b="15586"/>
          <a:stretch/>
        </p:blipFill>
        <p:spPr>
          <a:xfrm>
            <a:off x="6617533" y="2524250"/>
            <a:ext cx="4325147" cy="2055271"/>
          </a:xfrm>
          <a:prstGeom prst="rect">
            <a:avLst/>
          </a:prstGeom>
        </p:spPr>
      </p:pic>
    </p:spTree>
    <p:extLst>
      <p:ext uri="{BB962C8B-B14F-4D97-AF65-F5344CB8AC3E}">
        <p14:creationId xmlns:p14="http://schemas.microsoft.com/office/powerpoint/2010/main" val="24705137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216" y="107299"/>
            <a:ext cx="9431010" cy="391887"/>
          </a:xfrm>
        </p:spPr>
        <p:txBody>
          <a:bodyPr>
            <a:noAutofit/>
          </a:bodyPr>
          <a:lstStyle/>
          <a:p>
            <a:r>
              <a:rPr lang="en-US" sz="2400" dirty="0"/>
              <a:t>Different Approaches to Natural Language Processing (NLP)</a:t>
            </a:r>
          </a:p>
        </p:txBody>
      </p:sp>
      <p:sp>
        <p:nvSpPr>
          <p:cNvPr id="3" name="Content Placeholder 2"/>
          <p:cNvSpPr>
            <a:spLocks noGrp="1"/>
          </p:cNvSpPr>
          <p:nvPr>
            <p:ph idx="1"/>
          </p:nvPr>
        </p:nvSpPr>
        <p:spPr>
          <a:xfrm>
            <a:off x="86216" y="597158"/>
            <a:ext cx="6780410" cy="6260842"/>
          </a:xfrm>
        </p:spPr>
        <p:txBody>
          <a:bodyPr>
            <a:normAutofit/>
          </a:bodyPr>
          <a:lstStyle/>
          <a:p>
            <a:pPr marL="0" indent="0" algn="just">
              <a:buNone/>
            </a:pPr>
            <a:r>
              <a:rPr lang="en-US" b="1" dirty="0"/>
              <a:t>Deep Learning in Natural Language Processing (NLP)</a:t>
            </a:r>
          </a:p>
          <a:p>
            <a:pPr algn="just"/>
            <a:r>
              <a:rPr lang="en-US" sz="1400" dirty="0"/>
              <a:t>Deep learning has revolutionized NLP by leveraging neural networks, including recurrent neural networks (RNNs), convolutional neural networks (CNNs), and transformers</a:t>
            </a:r>
            <a:r>
              <a:rPr lang="en-US" sz="1400" dirty="0" smtClean="0"/>
              <a:t>.</a:t>
            </a:r>
          </a:p>
          <a:p>
            <a:pPr algn="just"/>
            <a:r>
              <a:rPr lang="en-US" sz="1400" dirty="0" smtClean="0"/>
              <a:t>These </a:t>
            </a:r>
            <a:r>
              <a:rPr lang="en-US" sz="1400" dirty="0"/>
              <a:t>models have significantly enhanced the performance of various NLP tasks by learning from extensive datasets and capturing intricate patterns in text</a:t>
            </a:r>
            <a:r>
              <a:rPr lang="en-US" sz="1400" dirty="0" smtClean="0"/>
              <a:t>.</a:t>
            </a:r>
          </a:p>
          <a:p>
            <a:pPr algn="just"/>
            <a:r>
              <a:rPr lang="en-US" sz="1400" dirty="0" smtClean="0"/>
              <a:t>Deep </a:t>
            </a:r>
            <a:r>
              <a:rPr lang="en-US" sz="1400" dirty="0"/>
              <a:t>learning methods allow NLP systems to understand and generate human-like language, enabling advancements in areas such as machine translation, sentiment analysis, text summarization, and more</a:t>
            </a:r>
            <a:r>
              <a:rPr lang="en-US" sz="1400" dirty="0" smtClean="0"/>
              <a:t>.</a:t>
            </a:r>
          </a:p>
          <a:p>
            <a:pPr algn="just">
              <a:buFont typeface="Wingdings" panose="05000000000000000000" pitchFamily="2" charset="2"/>
              <a:buChar char="q"/>
            </a:pPr>
            <a:r>
              <a:rPr lang="en-US" sz="1400" b="1" dirty="0"/>
              <a:t>Language Models: </a:t>
            </a:r>
            <a:endParaRPr lang="en-US" sz="1400" b="1" dirty="0" smtClean="0"/>
          </a:p>
          <a:p>
            <a:pPr algn="just"/>
            <a:r>
              <a:rPr lang="en-US" sz="1400" b="1" dirty="0" smtClean="0"/>
              <a:t>GPT-3</a:t>
            </a:r>
            <a:r>
              <a:rPr lang="en-US" sz="1400" dirty="0"/>
              <a:t>: A transformer-based model capable of generating human-like text, performing translation, and answering questions. It has been used in various applications, including content generation, </a:t>
            </a:r>
            <a:r>
              <a:rPr lang="en-US" sz="1400" dirty="0" err="1"/>
              <a:t>chatbots</a:t>
            </a:r>
            <a:r>
              <a:rPr lang="en-US" sz="1400" dirty="0"/>
              <a:t>, and language understanding tasks.</a:t>
            </a:r>
          </a:p>
          <a:p>
            <a:pPr algn="just"/>
            <a:r>
              <a:rPr lang="en-US" sz="1400" b="1" dirty="0"/>
              <a:t>BERT (Bidirectional Encoder Representations from Transformers): </a:t>
            </a:r>
            <a:r>
              <a:rPr lang="en-US" sz="1400" dirty="0"/>
              <a:t>Another influential transformer-based model known for its pre-training approach, which enables fine-tuning for a wide range of NLP tasks, such as question answering, sentiment analysis, and named entity recognition.</a:t>
            </a:r>
          </a:p>
          <a:p>
            <a:pPr algn="just">
              <a:buFont typeface="Wingdings" panose="05000000000000000000" pitchFamily="2" charset="2"/>
              <a:buChar char="q"/>
            </a:pPr>
            <a:r>
              <a:rPr lang="en-US" sz="1400" b="1" dirty="0"/>
              <a:t>Text Generation: Example</a:t>
            </a:r>
            <a:r>
              <a:rPr lang="en-US" sz="1400" dirty="0"/>
              <a:t>: Utilizing GPT-3 to compose articles, craft poetry, or simulate conversations. Similarly, models like GPT-2 and BERT can be used for text generation tasks, demonstrating the versatility of deep learning in creative and practical applications alike.</a:t>
            </a:r>
          </a:p>
          <a:p>
            <a:pPr marL="0" indent="0" algn="just">
              <a:buNone/>
            </a:pPr>
            <a:endParaRPr lang="en-US" sz="1400" dirty="0"/>
          </a:p>
        </p:txBody>
      </p:sp>
      <p:sp>
        <p:nvSpPr>
          <p:cNvPr id="4" name="Slide Number Placeholder 3"/>
          <p:cNvSpPr>
            <a:spLocks noGrp="1"/>
          </p:cNvSpPr>
          <p:nvPr>
            <p:ph type="sldNum" sz="quarter" idx="12"/>
          </p:nvPr>
        </p:nvSpPr>
        <p:spPr/>
        <p:txBody>
          <a:bodyPr>
            <a:normAutofit lnSpcReduction="10000"/>
          </a:bodyPr>
          <a:lstStyle/>
          <a:p>
            <a:fld id="{7861E9F1-9214-4563-ABFC-1D940E589AFF}" type="slidenum">
              <a:rPr lang="en-US" smtClean="0"/>
              <a:t>9</a:t>
            </a:fld>
            <a:endParaRPr lang="en-US"/>
          </a:p>
        </p:txBody>
      </p:sp>
      <p:pic>
        <p:nvPicPr>
          <p:cNvPr id="6146" name="Picture 2" descr="Understanding Natural Language Processing -A Beginner's Guide -"/>
          <p:cNvPicPr>
            <a:picLocks noChangeAspect="1" noChangeArrowheads="1"/>
          </p:cNvPicPr>
          <p:nvPr/>
        </p:nvPicPr>
        <p:blipFill rotWithShape="1">
          <a:blip r:embed="rId2">
            <a:extLst>
              <a:ext uri="{28A0092B-C50C-407E-A947-70E740481C1C}">
                <a14:useLocalDpi xmlns:a14="http://schemas.microsoft.com/office/drawing/2010/main" val="0"/>
              </a:ext>
            </a:extLst>
          </a:blip>
          <a:srcRect l="7531" t="10046" r="7531" b="13699"/>
          <a:stretch/>
        </p:blipFill>
        <p:spPr bwMode="auto">
          <a:xfrm>
            <a:off x="6774025" y="597158"/>
            <a:ext cx="4518815" cy="21180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7035282" y="2715206"/>
            <a:ext cx="4257558" cy="1485900"/>
          </a:xfrm>
          <a:prstGeom prst="rect">
            <a:avLst/>
          </a:prstGeom>
        </p:spPr>
      </p:pic>
      <p:pic>
        <p:nvPicPr>
          <p:cNvPr id="8" name="Picture 7"/>
          <p:cNvPicPr>
            <a:picLocks noChangeAspect="1"/>
          </p:cNvPicPr>
          <p:nvPr/>
        </p:nvPicPr>
        <p:blipFill>
          <a:blip r:embed="rId4"/>
          <a:stretch>
            <a:fillRect/>
          </a:stretch>
        </p:blipFill>
        <p:spPr>
          <a:xfrm>
            <a:off x="7035283" y="4394718"/>
            <a:ext cx="3918856" cy="2230017"/>
          </a:xfrm>
          <a:prstGeom prst="rect">
            <a:avLst/>
          </a:prstGeom>
        </p:spPr>
      </p:pic>
    </p:spTree>
    <p:extLst>
      <p:ext uri="{BB962C8B-B14F-4D97-AF65-F5344CB8AC3E}">
        <p14:creationId xmlns:p14="http://schemas.microsoft.com/office/powerpoint/2010/main" val="1632031696"/>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7483</TotalTime>
  <Words>4675</Words>
  <Application>Microsoft Office PowerPoint</Application>
  <PresentationFormat>Widescreen</PresentationFormat>
  <Paragraphs>507</Paragraphs>
  <Slides>36</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Bahnschrift Light SemiCondensed</vt:lpstr>
      <vt:lpstr>Calibri</vt:lpstr>
      <vt:lpstr>Century Schoolbook</vt:lpstr>
      <vt:lpstr>Times New Roman</vt:lpstr>
      <vt:lpstr>Wingdings</vt:lpstr>
      <vt:lpstr>Wingdings 2</vt:lpstr>
      <vt:lpstr>View</vt:lpstr>
      <vt:lpstr>Transformers and Vision Transformer</vt:lpstr>
      <vt:lpstr>Overview</vt:lpstr>
      <vt:lpstr>Natural Language Processing (NLP)</vt:lpstr>
      <vt:lpstr>Sentiment Analysis</vt:lpstr>
      <vt:lpstr> History of Natural Language Processing (NLP)</vt:lpstr>
      <vt:lpstr>Different Approaches to Natural Language Processing (NLP)</vt:lpstr>
      <vt:lpstr>Different Approaches to Natural Language Processing (NLP)</vt:lpstr>
      <vt:lpstr>Different Approaches to Natural Language Processing (NLP)</vt:lpstr>
      <vt:lpstr>Different Approaches to Natural Language Processing (NLP)</vt:lpstr>
      <vt:lpstr>Recurrent Neural Networks (RNNs) For NLP</vt:lpstr>
      <vt:lpstr>Key Methods in Natural Language Processing (NLP)</vt:lpstr>
      <vt:lpstr>Transformer</vt:lpstr>
      <vt:lpstr>Transformer</vt:lpstr>
      <vt:lpstr>PowerPoint Presentation</vt:lpstr>
      <vt:lpstr>Transformer Model Architecture</vt:lpstr>
      <vt:lpstr>Transformer Model Architecture</vt:lpstr>
      <vt:lpstr>Transformer Model: Encoding and Decoding Components</vt:lpstr>
      <vt:lpstr>PowerPoint Presentation</vt:lpstr>
      <vt:lpstr>PowerPoint Presentation</vt:lpstr>
      <vt:lpstr>PowerPoint Presentation</vt:lpstr>
      <vt:lpstr>Transformer Model: Encoding and Decoding Components</vt:lpstr>
      <vt:lpstr>Transformer Model: Encoding and Decoding Components</vt:lpstr>
      <vt:lpstr>Transformer Model: Encoding and Decoding Components</vt:lpstr>
      <vt:lpstr>Overview of Transformer Model </vt:lpstr>
      <vt:lpstr>Overview of Transformer Model </vt:lpstr>
      <vt:lpstr>PowerPoint Presentation</vt:lpstr>
      <vt:lpstr>PowerPoint Presentation</vt:lpstr>
      <vt:lpstr>PowerPoint Presentation</vt:lpstr>
      <vt:lpstr>Vision Transformers (ViTs)</vt:lpstr>
      <vt:lpstr>PowerPoint Presentation</vt:lpstr>
      <vt:lpstr>Vision Transformers (ViTs)</vt:lpstr>
      <vt:lpstr>Vision Transformers (ViTs)</vt:lpstr>
      <vt:lpstr>PowerPoint Presentation</vt:lpstr>
      <vt:lpstr>PowerPoint Presentation</vt:lpstr>
      <vt:lpstr>PowerPoint Presentation</vt:lpstr>
      <vt:lpstr>Thank You</vt:lpstr>
    </vt:vector>
  </TitlesOfParts>
  <Company>Islamia College Peshawar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Retrieval Foundations &amp; Trends</dc:title>
  <dc:creator>Jamil Ahmad</dc:creator>
  <cp:lastModifiedBy>Moorche</cp:lastModifiedBy>
  <cp:revision>421</cp:revision>
  <dcterms:created xsi:type="dcterms:W3CDTF">2015-12-26T11:48:24Z</dcterms:created>
  <dcterms:modified xsi:type="dcterms:W3CDTF">2024-07-21T08:06:05Z</dcterms:modified>
</cp:coreProperties>
</file>